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38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71" r:id="rId9"/>
    <p:sldId id="270" r:id="rId10"/>
    <p:sldId id="269" r:id="rId11"/>
    <p:sldId id="272" r:id="rId12"/>
    <p:sldId id="273" r:id="rId13"/>
    <p:sldId id="266" r:id="rId14"/>
    <p:sldId id="267" r:id="rId15"/>
    <p:sldId id="265" r:id="rId16"/>
    <p:sldId id="268" r:id="rId17"/>
    <p:sldId id="292" r:id="rId18"/>
    <p:sldId id="297" r:id="rId19"/>
    <p:sldId id="298" r:id="rId20"/>
    <p:sldId id="274" r:id="rId21"/>
    <p:sldId id="293" r:id="rId22"/>
    <p:sldId id="294" r:id="rId23"/>
    <p:sldId id="295" r:id="rId24"/>
    <p:sldId id="296" r:id="rId25"/>
    <p:sldId id="309" r:id="rId26"/>
    <p:sldId id="299" r:id="rId27"/>
    <p:sldId id="300" r:id="rId28"/>
    <p:sldId id="301" r:id="rId29"/>
    <p:sldId id="302" r:id="rId30"/>
    <p:sldId id="303" r:id="rId31"/>
    <p:sldId id="304" r:id="rId32"/>
    <p:sldId id="310" r:id="rId33"/>
    <p:sldId id="305" r:id="rId34"/>
    <p:sldId id="306" r:id="rId35"/>
    <p:sldId id="307" r:id="rId36"/>
    <p:sldId id="308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BA87"/>
    <a:srgbClr val="4354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034" autoAdjust="0"/>
  </p:normalViewPr>
  <p:slideViewPr>
    <p:cSldViewPr snapToGrid="0">
      <p:cViewPr varScale="1">
        <p:scale>
          <a:sx n="104" d="100"/>
          <a:sy n="104" d="100"/>
        </p:scale>
        <p:origin x="83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4042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061288-9DF0-4FCE-B195-174D3C0E2959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542BFD-E986-4288-B94D-258FDE5FAE76}">
      <dgm:prSet phldrT="[Text]" custT="1"/>
      <dgm:spPr>
        <a:solidFill>
          <a:schemeClr val="tx1"/>
        </a:solidFill>
      </dgm:spPr>
      <dgm:t>
        <a:bodyPr/>
        <a:lstStyle/>
        <a:p>
          <a:endParaRPr lang="en-US" sz="1800" dirty="0"/>
        </a:p>
      </dgm:t>
    </dgm:pt>
    <dgm:pt modelId="{C6494FC2-E495-45AF-8310-8E0EA4C70434}" type="parTrans" cxnId="{672E1F16-154B-4DF3-8841-625DF2E15569}">
      <dgm:prSet/>
      <dgm:spPr/>
      <dgm:t>
        <a:bodyPr/>
        <a:lstStyle/>
        <a:p>
          <a:endParaRPr lang="en-US"/>
        </a:p>
      </dgm:t>
    </dgm:pt>
    <dgm:pt modelId="{20E7752D-EAEE-463B-B495-40AF5A2F799B}" type="sibTrans" cxnId="{672E1F16-154B-4DF3-8841-625DF2E15569}">
      <dgm:prSet/>
      <dgm:spPr/>
      <dgm:t>
        <a:bodyPr/>
        <a:lstStyle/>
        <a:p>
          <a:endParaRPr lang="en-US"/>
        </a:p>
      </dgm:t>
    </dgm:pt>
    <dgm:pt modelId="{DC863395-1579-4E96-BF1C-6881E8B4063D}">
      <dgm:prSet phldrT="[Text]"/>
      <dgm:spPr>
        <a:solidFill>
          <a:schemeClr val="accent5"/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dirty="0"/>
            <a:t>Data Source</a:t>
          </a:r>
        </a:p>
      </dgm:t>
    </dgm:pt>
    <dgm:pt modelId="{9AD3F340-95FD-4DD6-A02A-BE75FC15A2A2}" type="parTrans" cxnId="{2BD5783B-2971-4751-A138-716A47424212}">
      <dgm:prSet/>
      <dgm:spPr>
        <a:ln>
          <a:noFill/>
        </a:ln>
      </dgm:spPr>
      <dgm:t>
        <a:bodyPr/>
        <a:lstStyle/>
        <a:p>
          <a:endParaRPr lang="en-US" dirty="0"/>
        </a:p>
      </dgm:t>
    </dgm:pt>
    <dgm:pt modelId="{514D722F-9DD4-4EE4-8A13-BCA708A62FA8}" type="sibTrans" cxnId="{2BD5783B-2971-4751-A138-716A47424212}">
      <dgm:prSet/>
      <dgm:spPr/>
      <dgm:t>
        <a:bodyPr/>
        <a:lstStyle/>
        <a:p>
          <a:endParaRPr lang="en-US"/>
        </a:p>
      </dgm:t>
    </dgm:pt>
    <dgm:pt modelId="{51A1EA99-DFBB-46F4-8157-FE71314542B7}">
      <dgm:prSet phldrT="[Text]"/>
      <dgm:spPr>
        <a:solidFill>
          <a:schemeClr val="accent5"/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dirty="0"/>
            <a:t>Validation</a:t>
          </a:r>
        </a:p>
      </dgm:t>
    </dgm:pt>
    <dgm:pt modelId="{EA6DDD09-C788-4FF4-8D66-CB74946B43F3}" type="parTrans" cxnId="{0DD99F96-E5D7-4FDC-A59C-16CC931C5560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FF85C232-F75A-419E-868E-113E12B24A33}" type="sibTrans" cxnId="{0DD99F96-E5D7-4FDC-A59C-16CC931C5560}">
      <dgm:prSet/>
      <dgm:spPr/>
      <dgm:t>
        <a:bodyPr/>
        <a:lstStyle/>
        <a:p>
          <a:endParaRPr lang="en-US"/>
        </a:p>
      </dgm:t>
    </dgm:pt>
    <dgm:pt modelId="{9D152CCC-382A-44A2-9BF8-92D9CDBC3A7E}">
      <dgm:prSet phldrT="[Text]"/>
      <dgm:spPr>
        <a:solidFill>
          <a:schemeClr val="accent5"/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dirty="0"/>
            <a:t>Globalization</a:t>
          </a:r>
        </a:p>
      </dgm:t>
    </dgm:pt>
    <dgm:pt modelId="{B6A54642-1FCB-42AC-884C-A2AC19D72048}" type="parTrans" cxnId="{5B7AC263-01C5-488D-9D31-EC6B7648BCEF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E604C169-EEDD-45D0-A1B8-ABFDB10E29C3}" type="sibTrans" cxnId="{5B7AC263-01C5-488D-9D31-EC6B7648BCEF}">
      <dgm:prSet/>
      <dgm:spPr/>
      <dgm:t>
        <a:bodyPr/>
        <a:lstStyle/>
        <a:p>
          <a:endParaRPr lang="en-US"/>
        </a:p>
      </dgm:t>
    </dgm:pt>
    <dgm:pt modelId="{ADFD1522-D6E7-4245-9306-E6B931F4DD68}">
      <dgm:prSet phldrT="[Text]"/>
      <dgm:spPr>
        <a:solidFill>
          <a:schemeClr val="accent5"/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dirty="0"/>
            <a:t>Templates</a:t>
          </a:r>
        </a:p>
      </dgm:t>
    </dgm:pt>
    <dgm:pt modelId="{6EF31DD2-63B8-431A-8C5C-49A003B7BFC9}" type="parTrans" cxnId="{8DCBE4D9-A237-4090-A38C-36D22011B1DB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D79AAE08-7FA1-4CE8-9205-0B829B1B852D}" type="sibTrans" cxnId="{8DCBE4D9-A237-4090-A38C-36D22011B1DB}">
      <dgm:prSet/>
      <dgm:spPr/>
      <dgm:t>
        <a:bodyPr/>
        <a:lstStyle/>
        <a:p>
          <a:endParaRPr lang="en-US"/>
        </a:p>
      </dgm:t>
    </dgm:pt>
    <dgm:pt modelId="{B4C2F9B5-76C8-4644-8608-B129E2A7C580}">
      <dgm:prSet phldrT="[Text]"/>
      <dgm:spPr>
        <a:solidFill>
          <a:schemeClr val="accent5"/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dirty="0"/>
            <a:t>Drag &amp; Drop</a:t>
          </a:r>
        </a:p>
      </dgm:t>
    </dgm:pt>
    <dgm:pt modelId="{0D6A4ED1-92CC-4B57-BDB7-DBC7BC13D10B}" type="parTrans" cxnId="{CBA25AB3-0F85-4236-9FB2-23ED42966153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816FF75A-7B0D-4358-B334-FCCB16B9512A}" type="sibTrans" cxnId="{CBA25AB3-0F85-4236-9FB2-23ED42966153}">
      <dgm:prSet/>
      <dgm:spPr/>
      <dgm:t>
        <a:bodyPr/>
        <a:lstStyle/>
        <a:p>
          <a:endParaRPr lang="en-US"/>
        </a:p>
      </dgm:t>
    </dgm:pt>
    <dgm:pt modelId="{A35E7A10-E894-4377-9D8B-ACB91D11B516}">
      <dgm:prSet phldrT="[Text]"/>
      <dgm:spPr>
        <a:solidFill>
          <a:schemeClr val="accent5"/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dirty="0"/>
            <a:t>MVVM</a:t>
          </a:r>
        </a:p>
      </dgm:t>
    </dgm:pt>
    <dgm:pt modelId="{8D110D9D-77A8-4C15-801A-734EBC08B1F4}" type="parTrans" cxnId="{6A9AD4E7-5B8B-4E94-84DE-D03849464719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0AE15BE8-DE66-4168-9BBB-7B1E694A1AD6}" type="sibTrans" cxnId="{6A9AD4E7-5B8B-4E94-84DE-D03849464719}">
      <dgm:prSet/>
      <dgm:spPr/>
      <dgm:t>
        <a:bodyPr/>
        <a:lstStyle/>
        <a:p>
          <a:endParaRPr lang="en-US"/>
        </a:p>
      </dgm:t>
    </dgm:pt>
    <dgm:pt modelId="{065FC4AE-9A43-4D5E-8F99-D99BC1E97448}">
      <dgm:prSet phldrT="[Text]"/>
      <dgm:spPr>
        <a:solidFill>
          <a:schemeClr val="accent5"/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dirty="0"/>
            <a:t>Export</a:t>
          </a:r>
        </a:p>
      </dgm:t>
    </dgm:pt>
    <dgm:pt modelId="{2D279AD9-FE2E-4F03-A56F-21F6C95E8488}" type="parTrans" cxnId="{51F6204C-DAEE-46AD-BB57-D9B588B6FFB9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5B54C05C-185C-4B4C-BB92-E18AC1FD70E6}" type="sibTrans" cxnId="{51F6204C-DAEE-46AD-BB57-D9B588B6FFB9}">
      <dgm:prSet/>
      <dgm:spPr/>
      <dgm:t>
        <a:bodyPr/>
        <a:lstStyle/>
        <a:p>
          <a:endParaRPr lang="en-US"/>
        </a:p>
      </dgm:t>
    </dgm:pt>
    <dgm:pt modelId="{BC03857C-9356-4A48-A4AF-33BCB1979145}">
      <dgm:prSet phldrT="[Text]"/>
      <dgm:spPr>
        <a:solidFill>
          <a:schemeClr val="accent5"/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dirty="0"/>
            <a:t>Components</a:t>
          </a:r>
        </a:p>
      </dgm:t>
    </dgm:pt>
    <dgm:pt modelId="{E77CB5C1-6290-49FA-917C-260AEC6774FB}" type="parTrans" cxnId="{0E9441E8-3091-4275-8B32-566DD7F2A4CB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D400F9CB-A2B9-4544-BF79-8EE9D96D7B6E}" type="sibTrans" cxnId="{0E9441E8-3091-4275-8B32-566DD7F2A4CB}">
      <dgm:prSet/>
      <dgm:spPr/>
      <dgm:t>
        <a:bodyPr/>
        <a:lstStyle/>
        <a:p>
          <a:endParaRPr lang="en-US"/>
        </a:p>
      </dgm:t>
    </dgm:pt>
    <dgm:pt modelId="{317FD801-4542-45A1-A0AD-811D2A55BC52}" type="pres">
      <dgm:prSet presAssocID="{93061288-9DF0-4FCE-B195-174D3C0E2959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6590D29-2AA4-4CE0-B598-811F6BD5D002}" type="pres">
      <dgm:prSet presAssocID="{64542BFD-E986-4288-B94D-258FDE5FAE76}" presName="centerShape" presStyleLbl="node0" presStyleIdx="0" presStyleCnt="1"/>
      <dgm:spPr/>
    </dgm:pt>
    <dgm:pt modelId="{DC85FF8A-9E74-44DD-BE24-7F59E674262D}" type="pres">
      <dgm:prSet presAssocID="{E77CB5C1-6290-49FA-917C-260AEC6774FB}" presName="Name9" presStyleLbl="parChTrans1D2" presStyleIdx="0" presStyleCnt="8"/>
      <dgm:spPr/>
    </dgm:pt>
    <dgm:pt modelId="{8F8BE2AB-30C3-4869-ABD0-35EC0185A534}" type="pres">
      <dgm:prSet presAssocID="{E77CB5C1-6290-49FA-917C-260AEC6774FB}" presName="connTx" presStyleLbl="parChTrans1D2" presStyleIdx="0" presStyleCnt="8"/>
      <dgm:spPr/>
    </dgm:pt>
    <dgm:pt modelId="{56593A2E-CA97-4464-B9B9-AEC806A83AA2}" type="pres">
      <dgm:prSet presAssocID="{BC03857C-9356-4A48-A4AF-33BCB1979145}" presName="node" presStyleLbl="node1" presStyleIdx="0" presStyleCnt="8">
        <dgm:presLayoutVars>
          <dgm:bulletEnabled val="1"/>
        </dgm:presLayoutVars>
      </dgm:prSet>
      <dgm:spPr/>
    </dgm:pt>
    <dgm:pt modelId="{96AB7076-1F6C-4E74-872C-891ABD8996FF}" type="pres">
      <dgm:prSet presAssocID="{9AD3F340-95FD-4DD6-A02A-BE75FC15A2A2}" presName="Name9" presStyleLbl="parChTrans1D2" presStyleIdx="1" presStyleCnt="8"/>
      <dgm:spPr/>
    </dgm:pt>
    <dgm:pt modelId="{0A792FBE-0673-4EB8-9278-0366D15778DB}" type="pres">
      <dgm:prSet presAssocID="{9AD3F340-95FD-4DD6-A02A-BE75FC15A2A2}" presName="connTx" presStyleLbl="parChTrans1D2" presStyleIdx="1" presStyleCnt="8"/>
      <dgm:spPr/>
    </dgm:pt>
    <dgm:pt modelId="{4D93C0A5-4544-4717-A187-D16FEF288469}" type="pres">
      <dgm:prSet presAssocID="{DC863395-1579-4E96-BF1C-6881E8B4063D}" presName="node" presStyleLbl="node1" presStyleIdx="1" presStyleCnt="8">
        <dgm:presLayoutVars>
          <dgm:bulletEnabled val="1"/>
        </dgm:presLayoutVars>
      </dgm:prSet>
      <dgm:spPr/>
    </dgm:pt>
    <dgm:pt modelId="{33BE2B9A-2B16-4FB3-985D-90D3222BFA52}" type="pres">
      <dgm:prSet presAssocID="{EA6DDD09-C788-4FF4-8D66-CB74946B43F3}" presName="Name9" presStyleLbl="parChTrans1D2" presStyleIdx="2" presStyleCnt="8"/>
      <dgm:spPr/>
    </dgm:pt>
    <dgm:pt modelId="{9669E1B8-1836-4D94-848D-CFDB1329C3D0}" type="pres">
      <dgm:prSet presAssocID="{EA6DDD09-C788-4FF4-8D66-CB74946B43F3}" presName="connTx" presStyleLbl="parChTrans1D2" presStyleIdx="2" presStyleCnt="8"/>
      <dgm:spPr/>
    </dgm:pt>
    <dgm:pt modelId="{2AB03F7A-75D3-470F-AA10-27D565C3A24A}" type="pres">
      <dgm:prSet presAssocID="{51A1EA99-DFBB-46F4-8157-FE71314542B7}" presName="node" presStyleLbl="node1" presStyleIdx="2" presStyleCnt="8">
        <dgm:presLayoutVars>
          <dgm:bulletEnabled val="1"/>
        </dgm:presLayoutVars>
      </dgm:prSet>
      <dgm:spPr/>
    </dgm:pt>
    <dgm:pt modelId="{D20D575D-7D4B-4307-A1AC-9E669C999AA0}" type="pres">
      <dgm:prSet presAssocID="{B6A54642-1FCB-42AC-884C-A2AC19D72048}" presName="Name9" presStyleLbl="parChTrans1D2" presStyleIdx="3" presStyleCnt="8"/>
      <dgm:spPr/>
    </dgm:pt>
    <dgm:pt modelId="{1B02BD88-71F4-4CEA-80A2-8E6FFAE891F0}" type="pres">
      <dgm:prSet presAssocID="{B6A54642-1FCB-42AC-884C-A2AC19D72048}" presName="connTx" presStyleLbl="parChTrans1D2" presStyleIdx="3" presStyleCnt="8"/>
      <dgm:spPr/>
    </dgm:pt>
    <dgm:pt modelId="{9DB44CEC-CDA8-44CC-9274-2540E6534C75}" type="pres">
      <dgm:prSet presAssocID="{9D152CCC-382A-44A2-9BF8-92D9CDBC3A7E}" presName="node" presStyleLbl="node1" presStyleIdx="3" presStyleCnt="8">
        <dgm:presLayoutVars>
          <dgm:bulletEnabled val="1"/>
        </dgm:presLayoutVars>
      </dgm:prSet>
      <dgm:spPr/>
    </dgm:pt>
    <dgm:pt modelId="{4E21F700-39CB-49B8-B473-70424A63366A}" type="pres">
      <dgm:prSet presAssocID="{6EF31DD2-63B8-431A-8C5C-49A003B7BFC9}" presName="Name9" presStyleLbl="parChTrans1D2" presStyleIdx="4" presStyleCnt="8"/>
      <dgm:spPr/>
    </dgm:pt>
    <dgm:pt modelId="{40708405-F848-4637-B5CF-EB8570593DA1}" type="pres">
      <dgm:prSet presAssocID="{6EF31DD2-63B8-431A-8C5C-49A003B7BFC9}" presName="connTx" presStyleLbl="parChTrans1D2" presStyleIdx="4" presStyleCnt="8"/>
      <dgm:spPr/>
    </dgm:pt>
    <dgm:pt modelId="{D6544A79-4316-43B6-BFC4-364139061DBF}" type="pres">
      <dgm:prSet presAssocID="{ADFD1522-D6E7-4245-9306-E6B931F4DD68}" presName="node" presStyleLbl="node1" presStyleIdx="4" presStyleCnt="8">
        <dgm:presLayoutVars>
          <dgm:bulletEnabled val="1"/>
        </dgm:presLayoutVars>
      </dgm:prSet>
      <dgm:spPr/>
    </dgm:pt>
    <dgm:pt modelId="{8B63372B-6136-427C-8C75-B3025BA5B7D2}" type="pres">
      <dgm:prSet presAssocID="{0D6A4ED1-92CC-4B57-BDB7-DBC7BC13D10B}" presName="Name9" presStyleLbl="parChTrans1D2" presStyleIdx="5" presStyleCnt="8"/>
      <dgm:spPr/>
    </dgm:pt>
    <dgm:pt modelId="{15C8C91A-40F7-4656-AAC7-32030DD93C3F}" type="pres">
      <dgm:prSet presAssocID="{0D6A4ED1-92CC-4B57-BDB7-DBC7BC13D10B}" presName="connTx" presStyleLbl="parChTrans1D2" presStyleIdx="5" presStyleCnt="8"/>
      <dgm:spPr/>
    </dgm:pt>
    <dgm:pt modelId="{E5FFAED2-91CB-49A8-92E4-15F5F6EC7B7C}" type="pres">
      <dgm:prSet presAssocID="{B4C2F9B5-76C8-4644-8608-B129E2A7C580}" presName="node" presStyleLbl="node1" presStyleIdx="5" presStyleCnt="8">
        <dgm:presLayoutVars>
          <dgm:bulletEnabled val="1"/>
        </dgm:presLayoutVars>
      </dgm:prSet>
      <dgm:spPr/>
    </dgm:pt>
    <dgm:pt modelId="{7A7E62AE-AAB0-4AF6-B808-A4B35DCBFFA7}" type="pres">
      <dgm:prSet presAssocID="{8D110D9D-77A8-4C15-801A-734EBC08B1F4}" presName="Name9" presStyleLbl="parChTrans1D2" presStyleIdx="6" presStyleCnt="8"/>
      <dgm:spPr/>
    </dgm:pt>
    <dgm:pt modelId="{AB115852-C44F-4279-8294-872B4DC707BA}" type="pres">
      <dgm:prSet presAssocID="{8D110D9D-77A8-4C15-801A-734EBC08B1F4}" presName="connTx" presStyleLbl="parChTrans1D2" presStyleIdx="6" presStyleCnt="8"/>
      <dgm:spPr/>
    </dgm:pt>
    <dgm:pt modelId="{6F0D6065-DF2A-4261-92B4-F83A44474F0F}" type="pres">
      <dgm:prSet presAssocID="{A35E7A10-E894-4377-9D8B-ACB91D11B516}" presName="node" presStyleLbl="node1" presStyleIdx="6" presStyleCnt="8">
        <dgm:presLayoutVars>
          <dgm:bulletEnabled val="1"/>
        </dgm:presLayoutVars>
      </dgm:prSet>
      <dgm:spPr/>
    </dgm:pt>
    <dgm:pt modelId="{397C687D-AA6A-47A4-BBA5-B4DEFF9A2E54}" type="pres">
      <dgm:prSet presAssocID="{2D279AD9-FE2E-4F03-A56F-21F6C95E8488}" presName="Name9" presStyleLbl="parChTrans1D2" presStyleIdx="7" presStyleCnt="8"/>
      <dgm:spPr/>
    </dgm:pt>
    <dgm:pt modelId="{AAE43E9D-E93A-49F5-B319-1882B1BC2FC4}" type="pres">
      <dgm:prSet presAssocID="{2D279AD9-FE2E-4F03-A56F-21F6C95E8488}" presName="connTx" presStyleLbl="parChTrans1D2" presStyleIdx="7" presStyleCnt="8"/>
      <dgm:spPr/>
    </dgm:pt>
    <dgm:pt modelId="{8521F00B-0237-4B8F-84B6-5D42BD462928}" type="pres">
      <dgm:prSet presAssocID="{065FC4AE-9A43-4D5E-8F99-D99BC1E97448}" presName="node" presStyleLbl="node1" presStyleIdx="7" presStyleCnt="8">
        <dgm:presLayoutVars>
          <dgm:bulletEnabled val="1"/>
        </dgm:presLayoutVars>
      </dgm:prSet>
      <dgm:spPr/>
    </dgm:pt>
  </dgm:ptLst>
  <dgm:cxnLst>
    <dgm:cxn modelId="{38B22B02-A7C0-47AC-997F-02E62485D669}" type="presOf" srcId="{9D152CCC-382A-44A2-9BF8-92D9CDBC3A7E}" destId="{9DB44CEC-CDA8-44CC-9274-2540E6534C75}" srcOrd="0" destOrd="0" presId="urn:microsoft.com/office/officeart/2005/8/layout/radial1"/>
    <dgm:cxn modelId="{1877A00A-F171-4D7E-BCFF-154B64F3BC46}" type="presOf" srcId="{8D110D9D-77A8-4C15-801A-734EBC08B1F4}" destId="{7A7E62AE-AAB0-4AF6-B808-A4B35DCBFFA7}" srcOrd="0" destOrd="0" presId="urn:microsoft.com/office/officeart/2005/8/layout/radial1"/>
    <dgm:cxn modelId="{FBACD115-CF4B-48DF-A06B-2D6A2A306201}" type="presOf" srcId="{B6A54642-1FCB-42AC-884C-A2AC19D72048}" destId="{1B02BD88-71F4-4CEA-80A2-8E6FFAE891F0}" srcOrd="1" destOrd="0" presId="urn:microsoft.com/office/officeart/2005/8/layout/radial1"/>
    <dgm:cxn modelId="{672E1F16-154B-4DF3-8841-625DF2E15569}" srcId="{93061288-9DF0-4FCE-B195-174D3C0E2959}" destId="{64542BFD-E986-4288-B94D-258FDE5FAE76}" srcOrd="0" destOrd="0" parTransId="{C6494FC2-E495-45AF-8310-8E0EA4C70434}" sibTransId="{20E7752D-EAEE-463B-B495-40AF5A2F799B}"/>
    <dgm:cxn modelId="{BB5C4B1E-1289-439C-B1C5-EF584E512DEF}" type="presOf" srcId="{B4C2F9B5-76C8-4644-8608-B129E2A7C580}" destId="{E5FFAED2-91CB-49A8-92E4-15F5F6EC7B7C}" srcOrd="0" destOrd="0" presId="urn:microsoft.com/office/officeart/2005/8/layout/radial1"/>
    <dgm:cxn modelId="{B1D5C92C-DC0C-4978-9017-1C826D7DF401}" type="presOf" srcId="{E77CB5C1-6290-49FA-917C-260AEC6774FB}" destId="{DC85FF8A-9E74-44DD-BE24-7F59E674262D}" srcOrd="0" destOrd="0" presId="urn:microsoft.com/office/officeart/2005/8/layout/radial1"/>
    <dgm:cxn modelId="{2BD5783B-2971-4751-A138-716A47424212}" srcId="{64542BFD-E986-4288-B94D-258FDE5FAE76}" destId="{DC863395-1579-4E96-BF1C-6881E8B4063D}" srcOrd="1" destOrd="0" parTransId="{9AD3F340-95FD-4DD6-A02A-BE75FC15A2A2}" sibTransId="{514D722F-9DD4-4EE4-8A13-BCA708A62FA8}"/>
    <dgm:cxn modelId="{5B7AC263-01C5-488D-9D31-EC6B7648BCEF}" srcId="{64542BFD-E986-4288-B94D-258FDE5FAE76}" destId="{9D152CCC-382A-44A2-9BF8-92D9CDBC3A7E}" srcOrd="3" destOrd="0" parTransId="{B6A54642-1FCB-42AC-884C-A2AC19D72048}" sibTransId="{E604C169-EEDD-45D0-A1B8-ABFDB10E29C3}"/>
    <dgm:cxn modelId="{05588E49-504C-4495-B541-13951C96C927}" type="presOf" srcId="{9AD3F340-95FD-4DD6-A02A-BE75FC15A2A2}" destId="{0A792FBE-0673-4EB8-9278-0366D15778DB}" srcOrd="1" destOrd="0" presId="urn:microsoft.com/office/officeart/2005/8/layout/radial1"/>
    <dgm:cxn modelId="{7FC4816B-7AB4-4DCD-8874-7CDB1510BD9D}" type="presOf" srcId="{DC863395-1579-4E96-BF1C-6881E8B4063D}" destId="{4D93C0A5-4544-4717-A187-D16FEF288469}" srcOrd="0" destOrd="0" presId="urn:microsoft.com/office/officeart/2005/8/layout/radial1"/>
    <dgm:cxn modelId="{E6CEA64B-EBAC-4C17-BFBE-08A2C0A63596}" type="presOf" srcId="{64542BFD-E986-4288-B94D-258FDE5FAE76}" destId="{16590D29-2AA4-4CE0-B598-811F6BD5D002}" srcOrd="0" destOrd="0" presId="urn:microsoft.com/office/officeart/2005/8/layout/radial1"/>
    <dgm:cxn modelId="{51F6204C-DAEE-46AD-BB57-D9B588B6FFB9}" srcId="{64542BFD-E986-4288-B94D-258FDE5FAE76}" destId="{065FC4AE-9A43-4D5E-8F99-D99BC1E97448}" srcOrd="7" destOrd="0" parTransId="{2D279AD9-FE2E-4F03-A56F-21F6C95E8488}" sibTransId="{5B54C05C-185C-4B4C-BB92-E18AC1FD70E6}"/>
    <dgm:cxn modelId="{1812D36C-AD57-4315-AB06-3B5293EFB2A1}" type="presOf" srcId="{2D279AD9-FE2E-4F03-A56F-21F6C95E8488}" destId="{397C687D-AA6A-47A4-BBA5-B4DEFF9A2E54}" srcOrd="0" destOrd="0" presId="urn:microsoft.com/office/officeart/2005/8/layout/radial1"/>
    <dgm:cxn modelId="{9094694F-F0D5-4631-B4ED-DE098A0DD12C}" type="presOf" srcId="{A35E7A10-E894-4377-9D8B-ACB91D11B516}" destId="{6F0D6065-DF2A-4261-92B4-F83A44474F0F}" srcOrd="0" destOrd="0" presId="urn:microsoft.com/office/officeart/2005/8/layout/radial1"/>
    <dgm:cxn modelId="{6CAA3E71-EB3B-4102-9FED-8330BB5CE8D5}" type="presOf" srcId="{0D6A4ED1-92CC-4B57-BDB7-DBC7BC13D10B}" destId="{15C8C91A-40F7-4656-AAC7-32030DD93C3F}" srcOrd="1" destOrd="0" presId="urn:microsoft.com/office/officeart/2005/8/layout/radial1"/>
    <dgm:cxn modelId="{4D590485-C1FF-454E-A97B-8796286B800B}" type="presOf" srcId="{B6A54642-1FCB-42AC-884C-A2AC19D72048}" destId="{D20D575D-7D4B-4307-A1AC-9E669C999AA0}" srcOrd="0" destOrd="0" presId="urn:microsoft.com/office/officeart/2005/8/layout/radial1"/>
    <dgm:cxn modelId="{CBA31385-6DE7-43D6-95F4-569D922D9371}" type="presOf" srcId="{6EF31DD2-63B8-431A-8C5C-49A003B7BFC9}" destId="{40708405-F848-4637-B5CF-EB8570593DA1}" srcOrd="1" destOrd="0" presId="urn:microsoft.com/office/officeart/2005/8/layout/radial1"/>
    <dgm:cxn modelId="{E83A8085-DBCD-4C1B-8080-1389EDEB296F}" type="presOf" srcId="{51A1EA99-DFBB-46F4-8157-FE71314542B7}" destId="{2AB03F7A-75D3-470F-AA10-27D565C3A24A}" srcOrd="0" destOrd="0" presId="urn:microsoft.com/office/officeart/2005/8/layout/radial1"/>
    <dgm:cxn modelId="{FCE6C48B-E9A1-4C57-AB65-DF7D7F92DB9E}" type="presOf" srcId="{8D110D9D-77A8-4C15-801A-734EBC08B1F4}" destId="{AB115852-C44F-4279-8294-872B4DC707BA}" srcOrd="1" destOrd="0" presId="urn:microsoft.com/office/officeart/2005/8/layout/radial1"/>
    <dgm:cxn modelId="{0DD99F96-E5D7-4FDC-A59C-16CC931C5560}" srcId="{64542BFD-E986-4288-B94D-258FDE5FAE76}" destId="{51A1EA99-DFBB-46F4-8157-FE71314542B7}" srcOrd="2" destOrd="0" parTransId="{EA6DDD09-C788-4FF4-8D66-CB74946B43F3}" sibTransId="{FF85C232-F75A-419E-868E-113E12B24A33}"/>
    <dgm:cxn modelId="{1151EA96-3611-4AB8-AF0D-3691B01D7D83}" type="presOf" srcId="{BC03857C-9356-4A48-A4AF-33BCB1979145}" destId="{56593A2E-CA97-4464-B9B9-AEC806A83AA2}" srcOrd="0" destOrd="0" presId="urn:microsoft.com/office/officeart/2005/8/layout/radial1"/>
    <dgm:cxn modelId="{712F8C97-B572-4056-996A-DA74E53DE3D0}" type="presOf" srcId="{9AD3F340-95FD-4DD6-A02A-BE75FC15A2A2}" destId="{96AB7076-1F6C-4E74-872C-891ABD8996FF}" srcOrd="0" destOrd="0" presId="urn:microsoft.com/office/officeart/2005/8/layout/radial1"/>
    <dgm:cxn modelId="{64C81898-9FBB-4EB4-B7E9-3A35CE2D02A7}" type="presOf" srcId="{065FC4AE-9A43-4D5E-8F99-D99BC1E97448}" destId="{8521F00B-0237-4B8F-84B6-5D42BD462928}" srcOrd="0" destOrd="0" presId="urn:microsoft.com/office/officeart/2005/8/layout/radial1"/>
    <dgm:cxn modelId="{FB39559C-13F5-4773-B5AA-2CCAE27D20D5}" type="presOf" srcId="{ADFD1522-D6E7-4245-9306-E6B931F4DD68}" destId="{D6544A79-4316-43B6-BFC4-364139061DBF}" srcOrd="0" destOrd="0" presId="urn:microsoft.com/office/officeart/2005/8/layout/radial1"/>
    <dgm:cxn modelId="{A2347EAC-150C-422A-B923-83F6AA793E75}" type="presOf" srcId="{EA6DDD09-C788-4FF4-8D66-CB74946B43F3}" destId="{33BE2B9A-2B16-4FB3-985D-90D3222BFA52}" srcOrd="0" destOrd="0" presId="urn:microsoft.com/office/officeart/2005/8/layout/radial1"/>
    <dgm:cxn modelId="{DFDA18B1-DB4B-4006-B5D3-2618BE2A4510}" type="presOf" srcId="{2D279AD9-FE2E-4F03-A56F-21F6C95E8488}" destId="{AAE43E9D-E93A-49F5-B319-1882B1BC2FC4}" srcOrd="1" destOrd="0" presId="urn:microsoft.com/office/officeart/2005/8/layout/radial1"/>
    <dgm:cxn modelId="{CBA25AB3-0F85-4236-9FB2-23ED42966153}" srcId="{64542BFD-E986-4288-B94D-258FDE5FAE76}" destId="{B4C2F9B5-76C8-4644-8608-B129E2A7C580}" srcOrd="5" destOrd="0" parTransId="{0D6A4ED1-92CC-4B57-BDB7-DBC7BC13D10B}" sibTransId="{816FF75A-7B0D-4358-B334-FCCB16B9512A}"/>
    <dgm:cxn modelId="{12C84EB6-9896-45F3-A277-77C676F10004}" type="presOf" srcId="{0D6A4ED1-92CC-4B57-BDB7-DBC7BC13D10B}" destId="{8B63372B-6136-427C-8C75-B3025BA5B7D2}" srcOrd="0" destOrd="0" presId="urn:microsoft.com/office/officeart/2005/8/layout/radial1"/>
    <dgm:cxn modelId="{C5B56CD7-B13A-4208-A5AF-473A154D9924}" type="presOf" srcId="{6EF31DD2-63B8-431A-8C5C-49A003B7BFC9}" destId="{4E21F700-39CB-49B8-B473-70424A63366A}" srcOrd="0" destOrd="0" presId="urn:microsoft.com/office/officeart/2005/8/layout/radial1"/>
    <dgm:cxn modelId="{8DCBE4D9-A237-4090-A38C-36D22011B1DB}" srcId="{64542BFD-E986-4288-B94D-258FDE5FAE76}" destId="{ADFD1522-D6E7-4245-9306-E6B931F4DD68}" srcOrd="4" destOrd="0" parTransId="{6EF31DD2-63B8-431A-8C5C-49A003B7BFC9}" sibTransId="{D79AAE08-7FA1-4CE8-9205-0B829B1B852D}"/>
    <dgm:cxn modelId="{83D7A3DF-A13C-4E79-803E-EFCDE7B418A4}" type="presOf" srcId="{E77CB5C1-6290-49FA-917C-260AEC6774FB}" destId="{8F8BE2AB-30C3-4869-ABD0-35EC0185A534}" srcOrd="1" destOrd="0" presId="urn:microsoft.com/office/officeart/2005/8/layout/radial1"/>
    <dgm:cxn modelId="{6A9AD4E7-5B8B-4E94-84DE-D03849464719}" srcId="{64542BFD-E986-4288-B94D-258FDE5FAE76}" destId="{A35E7A10-E894-4377-9D8B-ACB91D11B516}" srcOrd="6" destOrd="0" parTransId="{8D110D9D-77A8-4C15-801A-734EBC08B1F4}" sibTransId="{0AE15BE8-DE66-4168-9BBB-7B1E694A1AD6}"/>
    <dgm:cxn modelId="{0E9441E8-3091-4275-8B32-566DD7F2A4CB}" srcId="{64542BFD-E986-4288-B94D-258FDE5FAE76}" destId="{BC03857C-9356-4A48-A4AF-33BCB1979145}" srcOrd="0" destOrd="0" parTransId="{E77CB5C1-6290-49FA-917C-260AEC6774FB}" sibTransId="{D400F9CB-A2B9-4544-BF79-8EE9D96D7B6E}"/>
    <dgm:cxn modelId="{A199FAEF-3892-49B9-A91C-495464895D50}" type="presOf" srcId="{EA6DDD09-C788-4FF4-8D66-CB74946B43F3}" destId="{9669E1B8-1836-4D94-848D-CFDB1329C3D0}" srcOrd="1" destOrd="0" presId="urn:microsoft.com/office/officeart/2005/8/layout/radial1"/>
    <dgm:cxn modelId="{0EDF6FF0-11AC-4351-9973-8F8B5A8DFD63}" type="presOf" srcId="{93061288-9DF0-4FCE-B195-174D3C0E2959}" destId="{317FD801-4542-45A1-A0AD-811D2A55BC52}" srcOrd="0" destOrd="0" presId="urn:microsoft.com/office/officeart/2005/8/layout/radial1"/>
    <dgm:cxn modelId="{2D7FEAD1-D8B8-40A0-8337-78F4D1FCA342}" type="presParOf" srcId="{317FD801-4542-45A1-A0AD-811D2A55BC52}" destId="{16590D29-2AA4-4CE0-B598-811F6BD5D002}" srcOrd="0" destOrd="0" presId="urn:microsoft.com/office/officeart/2005/8/layout/radial1"/>
    <dgm:cxn modelId="{07BF4110-5C0D-4995-A10B-7F6D97A18EBD}" type="presParOf" srcId="{317FD801-4542-45A1-A0AD-811D2A55BC52}" destId="{DC85FF8A-9E74-44DD-BE24-7F59E674262D}" srcOrd="1" destOrd="0" presId="urn:microsoft.com/office/officeart/2005/8/layout/radial1"/>
    <dgm:cxn modelId="{EC1C1EC5-B7F0-4FBA-9229-B503A5E3F199}" type="presParOf" srcId="{DC85FF8A-9E74-44DD-BE24-7F59E674262D}" destId="{8F8BE2AB-30C3-4869-ABD0-35EC0185A534}" srcOrd="0" destOrd="0" presId="urn:microsoft.com/office/officeart/2005/8/layout/radial1"/>
    <dgm:cxn modelId="{D19352D4-B4C1-4934-A617-66AA76A78E11}" type="presParOf" srcId="{317FD801-4542-45A1-A0AD-811D2A55BC52}" destId="{56593A2E-CA97-4464-B9B9-AEC806A83AA2}" srcOrd="2" destOrd="0" presId="urn:microsoft.com/office/officeart/2005/8/layout/radial1"/>
    <dgm:cxn modelId="{95F79E62-339C-4D5F-969C-70CD17272947}" type="presParOf" srcId="{317FD801-4542-45A1-A0AD-811D2A55BC52}" destId="{96AB7076-1F6C-4E74-872C-891ABD8996FF}" srcOrd="3" destOrd="0" presId="urn:microsoft.com/office/officeart/2005/8/layout/radial1"/>
    <dgm:cxn modelId="{23885862-3DD7-4DAE-B3CE-7D099A9C1322}" type="presParOf" srcId="{96AB7076-1F6C-4E74-872C-891ABD8996FF}" destId="{0A792FBE-0673-4EB8-9278-0366D15778DB}" srcOrd="0" destOrd="0" presId="urn:microsoft.com/office/officeart/2005/8/layout/radial1"/>
    <dgm:cxn modelId="{460F9AF2-3215-433E-A2F6-FC5362AC79D9}" type="presParOf" srcId="{317FD801-4542-45A1-A0AD-811D2A55BC52}" destId="{4D93C0A5-4544-4717-A187-D16FEF288469}" srcOrd="4" destOrd="0" presId="urn:microsoft.com/office/officeart/2005/8/layout/radial1"/>
    <dgm:cxn modelId="{500DEE8B-BBC7-42AB-9B68-37B0837A51D6}" type="presParOf" srcId="{317FD801-4542-45A1-A0AD-811D2A55BC52}" destId="{33BE2B9A-2B16-4FB3-985D-90D3222BFA52}" srcOrd="5" destOrd="0" presId="urn:microsoft.com/office/officeart/2005/8/layout/radial1"/>
    <dgm:cxn modelId="{0D56021F-8A20-4C92-9F39-EF72212F52EE}" type="presParOf" srcId="{33BE2B9A-2B16-4FB3-985D-90D3222BFA52}" destId="{9669E1B8-1836-4D94-848D-CFDB1329C3D0}" srcOrd="0" destOrd="0" presId="urn:microsoft.com/office/officeart/2005/8/layout/radial1"/>
    <dgm:cxn modelId="{75FEC30B-B98C-4E2E-9479-323ABC30CAA8}" type="presParOf" srcId="{317FD801-4542-45A1-A0AD-811D2A55BC52}" destId="{2AB03F7A-75D3-470F-AA10-27D565C3A24A}" srcOrd="6" destOrd="0" presId="urn:microsoft.com/office/officeart/2005/8/layout/radial1"/>
    <dgm:cxn modelId="{FC77C74E-3855-4C1F-AE7E-BCF891BA7F82}" type="presParOf" srcId="{317FD801-4542-45A1-A0AD-811D2A55BC52}" destId="{D20D575D-7D4B-4307-A1AC-9E669C999AA0}" srcOrd="7" destOrd="0" presId="urn:microsoft.com/office/officeart/2005/8/layout/radial1"/>
    <dgm:cxn modelId="{0AE5409A-FF1B-4C7E-9C38-19AF368200BE}" type="presParOf" srcId="{D20D575D-7D4B-4307-A1AC-9E669C999AA0}" destId="{1B02BD88-71F4-4CEA-80A2-8E6FFAE891F0}" srcOrd="0" destOrd="0" presId="urn:microsoft.com/office/officeart/2005/8/layout/radial1"/>
    <dgm:cxn modelId="{899D725A-CA3D-4503-8792-5C5CD3297602}" type="presParOf" srcId="{317FD801-4542-45A1-A0AD-811D2A55BC52}" destId="{9DB44CEC-CDA8-44CC-9274-2540E6534C75}" srcOrd="8" destOrd="0" presId="urn:microsoft.com/office/officeart/2005/8/layout/radial1"/>
    <dgm:cxn modelId="{06856BCD-EEAA-46B2-8134-11CA54FB768B}" type="presParOf" srcId="{317FD801-4542-45A1-A0AD-811D2A55BC52}" destId="{4E21F700-39CB-49B8-B473-70424A63366A}" srcOrd="9" destOrd="0" presId="urn:microsoft.com/office/officeart/2005/8/layout/radial1"/>
    <dgm:cxn modelId="{640864B6-27D5-42E0-BB3E-DC5CA946C8A3}" type="presParOf" srcId="{4E21F700-39CB-49B8-B473-70424A63366A}" destId="{40708405-F848-4637-B5CF-EB8570593DA1}" srcOrd="0" destOrd="0" presId="urn:microsoft.com/office/officeart/2005/8/layout/radial1"/>
    <dgm:cxn modelId="{D495F0F9-D599-45F6-BBB7-C39D696D3FEA}" type="presParOf" srcId="{317FD801-4542-45A1-A0AD-811D2A55BC52}" destId="{D6544A79-4316-43B6-BFC4-364139061DBF}" srcOrd="10" destOrd="0" presId="urn:microsoft.com/office/officeart/2005/8/layout/radial1"/>
    <dgm:cxn modelId="{1419E8E6-3C61-4D14-AFA0-A99C7C11E96E}" type="presParOf" srcId="{317FD801-4542-45A1-A0AD-811D2A55BC52}" destId="{8B63372B-6136-427C-8C75-B3025BA5B7D2}" srcOrd="11" destOrd="0" presId="urn:microsoft.com/office/officeart/2005/8/layout/radial1"/>
    <dgm:cxn modelId="{5181BF4A-5FD2-4EF1-9927-899EEFDC0F66}" type="presParOf" srcId="{8B63372B-6136-427C-8C75-B3025BA5B7D2}" destId="{15C8C91A-40F7-4656-AAC7-32030DD93C3F}" srcOrd="0" destOrd="0" presId="urn:microsoft.com/office/officeart/2005/8/layout/radial1"/>
    <dgm:cxn modelId="{B81102A4-EDDC-4AE6-9A1E-B710E464ACEE}" type="presParOf" srcId="{317FD801-4542-45A1-A0AD-811D2A55BC52}" destId="{E5FFAED2-91CB-49A8-92E4-15F5F6EC7B7C}" srcOrd="12" destOrd="0" presId="urn:microsoft.com/office/officeart/2005/8/layout/radial1"/>
    <dgm:cxn modelId="{4978AAF2-9624-434F-BEDB-965ECAFED823}" type="presParOf" srcId="{317FD801-4542-45A1-A0AD-811D2A55BC52}" destId="{7A7E62AE-AAB0-4AF6-B808-A4B35DCBFFA7}" srcOrd="13" destOrd="0" presId="urn:microsoft.com/office/officeart/2005/8/layout/radial1"/>
    <dgm:cxn modelId="{C1EA3308-4E2E-4011-983C-E786F98CDFB7}" type="presParOf" srcId="{7A7E62AE-AAB0-4AF6-B808-A4B35DCBFFA7}" destId="{AB115852-C44F-4279-8294-872B4DC707BA}" srcOrd="0" destOrd="0" presId="urn:microsoft.com/office/officeart/2005/8/layout/radial1"/>
    <dgm:cxn modelId="{288B116B-0F08-4FF9-8415-909FDEF81D33}" type="presParOf" srcId="{317FD801-4542-45A1-A0AD-811D2A55BC52}" destId="{6F0D6065-DF2A-4261-92B4-F83A44474F0F}" srcOrd="14" destOrd="0" presId="urn:microsoft.com/office/officeart/2005/8/layout/radial1"/>
    <dgm:cxn modelId="{598C35B9-2E49-4FCB-93E9-DC485D8E8294}" type="presParOf" srcId="{317FD801-4542-45A1-A0AD-811D2A55BC52}" destId="{397C687D-AA6A-47A4-BBA5-B4DEFF9A2E54}" srcOrd="15" destOrd="0" presId="urn:microsoft.com/office/officeart/2005/8/layout/radial1"/>
    <dgm:cxn modelId="{DE2E55A0-32C3-41CF-8C23-5B8D9EF16ABD}" type="presParOf" srcId="{397C687D-AA6A-47A4-BBA5-B4DEFF9A2E54}" destId="{AAE43E9D-E93A-49F5-B319-1882B1BC2FC4}" srcOrd="0" destOrd="0" presId="urn:microsoft.com/office/officeart/2005/8/layout/radial1"/>
    <dgm:cxn modelId="{5DA635C9-6E5D-4430-BD13-AA8263AB0BA2}" type="presParOf" srcId="{317FD801-4542-45A1-A0AD-811D2A55BC52}" destId="{8521F00B-0237-4B8F-84B6-5D42BD462928}" srcOrd="16" destOrd="0" presId="urn:microsoft.com/office/officeart/2005/8/layout/radial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590D29-2AA4-4CE0-B598-811F6BD5D002}">
      <dsp:nvSpPr>
        <dsp:cNvPr id="0" name=""/>
        <dsp:cNvSpPr/>
      </dsp:nvSpPr>
      <dsp:spPr>
        <a:xfrm>
          <a:off x="3423569" y="1923328"/>
          <a:ext cx="1119238" cy="1119238"/>
        </a:xfrm>
        <a:prstGeom prst="ellipse">
          <a:avLst/>
        </a:prstGeom>
        <a:solidFill>
          <a:schemeClr val="tx1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3587478" y="2087237"/>
        <a:ext cx="791420" cy="791420"/>
      </dsp:txXfrm>
    </dsp:sp>
    <dsp:sp modelId="{DC85FF8A-9E74-44DD-BE24-7F59E674262D}">
      <dsp:nvSpPr>
        <dsp:cNvPr id="0" name=""/>
        <dsp:cNvSpPr/>
      </dsp:nvSpPr>
      <dsp:spPr>
        <a:xfrm rot="16200000">
          <a:off x="3590487" y="1517982"/>
          <a:ext cx="785403" cy="25289"/>
        </a:xfrm>
        <a:custGeom>
          <a:avLst/>
          <a:gdLst/>
          <a:ahLst/>
          <a:cxnLst/>
          <a:rect l="0" t="0" r="0" b="0"/>
          <a:pathLst>
            <a:path>
              <a:moveTo>
                <a:pt x="0" y="12644"/>
              </a:moveTo>
              <a:lnTo>
                <a:pt x="785403" y="12644"/>
              </a:lnTo>
            </a:path>
          </a:pathLst>
        </a:custGeom>
        <a:noFill/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63553" y="1510991"/>
        <a:ext cx="39270" cy="39270"/>
      </dsp:txXfrm>
    </dsp:sp>
    <dsp:sp modelId="{56593A2E-CA97-4464-B9B9-AEC806A83AA2}">
      <dsp:nvSpPr>
        <dsp:cNvPr id="0" name=""/>
        <dsp:cNvSpPr/>
      </dsp:nvSpPr>
      <dsp:spPr>
        <a:xfrm>
          <a:off x="3423569" y="18686"/>
          <a:ext cx="1119238" cy="1119238"/>
        </a:xfrm>
        <a:prstGeom prst="ellipse">
          <a:avLst/>
        </a:prstGeom>
        <a:solidFill>
          <a:schemeClr val="accent5"/>
        </a:solidFill>
        <a:ln w="19050" cap="rnd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Components</a:t>
          </a:r>
        </a:p>
      </dsp:txBody>
      <dsp:txXfrm>
        <a:off x="3587478" y="182595"/>
        <a:ext cx="791420" cy="791420"/>
      </dsp:txXfrm>
    </dsp:sp>
    <dsp:sp modelId="{96AB7076-1F6C-4E74-872C-891ABD8996FF}">
      <dsp:nvSpPr>
        <dsp:cNvPr id="0" name=""/>
        <dsp:cNvSpPr/>
      </dsp:nvSpPr>
      <dsp:spPr>
        <a:xfrm rot="18900000">
          <a:off x="4263879" y="1796910"/>
          <a:ext cx="785403" cy="25289"/>
        </a:xfrm>
        <a:custGeom>
          <a:avLst/>
          <a:gdLst/>
          <a:ahLst/>
          <a:cxnLst/>
          <a:rect l="0" t="0" r="0" b="0"/>
          <a:pathLst>
            <a:path>
              <a:moveTo>
                <a:pt x="0" y="12644"/>
              </a:moveTo>
              <a:lnTo>
                <a:pt x="785403" y="12644"/>
              </a:lnTo>
            </a:path>
          </a:pathLst>
        </a:custGeom>
        <a:noFill/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36946" y="1789920"/>
        <a:ext cx="39270" cy="39270"/>
      </dsp:txXfrm>
    </dsp:sp>
    <dsp:sp modelId="{4D93C0A5-4544-4717-A187-D16FEF288469}">
      <dsp:nvSpPr>
        <dsp:cNvPr id="0" name=""/>
        <dsp:cNvSpPr/>
      </dsp:nvSpPr>
      <dsp:spPr>
        <a:xfrm>
          <a:off x="4770354" y="576543"/>
          <a:ext cx="1119238" cy="1119238"/>
        </a:xfrm>
        <a:prstGeom prst="ellipse">
          <a:avLst/>
        </a:prstGeom>
        <a:solidFill>
          <a:schemeClr val="accent5"/>
        </a:solidFill>
        <a:ln w="19050" cap="rnd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Data Source</a:t>
          </a:r>
        </a:p>
      </dsp:txBody>
      <dsp:txXfrm>
        <a:off x="4934263" y="740452"/>
        <a:ext cx="791420" cy="791420"/>
      </dsp:txXfrm>
    </dsp:sp>
    <dsp:sp modelId="{33BE2B9A-2B16-4FB3-985D-90D3222BFA52}">
      <dsp:nvSpPr>
        <dsp:cNvPr id="0" name=""/>
        <dsp:cNvSpPr/>
      </dsp:nvSpPr>
      <dsp:spPr>
        <a:xfrm>
          <a:off x="4542808" y="2470303"/>
          <a:ext cx="785403" cy="25289"/>
        </a:xfrm>
        <a:custGeom>
          <a:avLst/>
          <a:gdLst/>
          <a:ahLst/>
          <a:cxnLst/>
          <a:rect l="0" t="0" r="0" b="0"/>
          <a:pathLst>
            <a:path>
              <a:moveTo>
                <a:pt x="0" y="12644"/>
              </a:moveTo>
              <a:lnTo>
                <a:pt x="785403" y="12644"/>
              </a:lnTo>
            </a:path>
          </a:pathLst>
        </a:custGeom>
        <a:noFill/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15874" y="2463312"/>
        <a:ext cx="39270" cy="39270"/>
      </dsp:txXfrm>
    </dsp:sp>
    <dsp:sp modelId="{2AB03F7A-75D3-470F-AA10-27D565C3A24A}">
      <dsp:nvSpPr>
        <dsp:cNvPr id="0" name=""/>
        <dsp:cNvSpPr/>
      </dsp:nvSpPr>
      <dsp:spPr>
        <a:xfrm>
          <a:off x="5328211" y="1923328"/>
          <a:ext cx="1119238" cy="1119238"/>
        </a:xfrm>
        <a:prstGeom prst="ellipse">
          <a:avLst/>
        </a:prstGeom>
        <a:solidFill>
          <a:schemeClr val="accent5"/>
        </a:solidFill>
        <a:ln w="19050" cap="rnd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Validation</a:t>
          </a:r>
        </a:p>
      </dsp:txBody>
      <dsp:txXfrm>
        <a:off x="5492120" y="2087237"/>
        <a:ext cx="791420" cy="791420"/>
      </dsp:txXfrm>
    </dsp:sp>
    <dsp:sp modelId="{D20D575D-7D4B-4307-A1AC-9E669C999AA0}">
      <dsp:nvSpPr>
        <dsp:cNvPr id="0" name=""/>
        <dsp:cNvSpPr/>
      </dsp:nvSpPr>
      <dsp:spPr>
        <a:xfrm rot="2700000">
          <a:off x="4263879" y="3143696"/>
          <a:ext cx="785403" cy="25289"/>
        </a:xfrm>
        <a:custGeom>
          <a:avLst/>
          <a:gdLst/>
          <a:ahLst/>
          <a:cxnLst/>
          <a:rect l="0" t="0" r="0" b="0"/>
          <a:pathLst>
            <a:path>
              <a:moveTo>
                <a:pt x="0" y="12644"/>
              </a:moveTo>
              <a:lnTo>
                <a:pt x="785403" y="12644"/>
              </a:lnTo>
            </a:path>
          </a:pathLst>
        </a:custGeom>
        <a:noFill/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36946" y="3136705"/>
        <a:ext cx="39270" cy="39270"/>
      </dsp:txXfrm>
    </dsp:sp>
    <dsp:sp modelId="{9DB44CEC-CDA8-44CC-9274-2540E6534C75}">
      <dsp:nvSpPr>
        <dsp:cNvPr id="0" name=""/>
        <dsp:cNvSpPr/>
      </dsp:nvSpPr>
      <dsp:spPr>
        <a:xfrm>
          <a:off x="4770354" y="3270113"/>
          <a:ext cx="1119238" cy="1119238"/>
        </a:xfrm>
        <a:prstGeom prst="ellipse">
          <a:avLst/>
        </a:prstGeom>
        <a:solidFill>
          <a:schemeClr val="accent5"/>
        </a:solidFill>
        <a:ln w="19050" cap="rnd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Globalization</a:t>
          </a:r>
        </a:p>
      </dsp:txBody>
      <dsp:txXfrm>
        <a:off x="4934263" y="3434022"/>
        <a:ext cx="791420" cy="791420"/>
      </dsp:txXfrm>
    </dsp:sp>
    <dsp:sp modelId="{4E21F700-39CB-49B8-B473-70424A63366A}">
      <dsp:nvSpPr>
        <dsp:cNvPr id="0" name=""/>
        <dsp:cNvSpPr/>
      </dsp:nvSpPr>
      <dsp:spPr>
        <a:xfrm rot="5400000">
          <a:off x="3590487" y="3422624"/>
          <a:ext cx="785403" cy="25289"/>
        </a:xfrm>
        <a:custGeom>
          <a:avLst/>
          <a:gdLst/>
          <a:ahLst/>
          <a:cxnLst/>
          <a:rect l="0" t="0" r="0" b="0"/>
          <a:pathLst>
            <a:path>
              <a:moveTo>
                <a:pt x="0" y="12644"/>
              </a:moveTo>
              <a:lnTo>
                <a:pt x="785403" y="12644"/>
              </a:lnTo>
            </a:path>
          </a:pathLst>
        </a:custGeom>
        <a:noFill/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63553" y="3415633"/>
        <a:ext cx="39270" cy="39270"/>
      </dsp:txXfrm>
    </dsp:sp>
    <dsp:sp modelId="{D6544A79-4316-43B6-BFC4-364139061DBF}">
      <dsp:nvSpPr>
        <dsp:cNvPr id="0" name=""/>
        <dsp:cNvSpPr/>
      </dsp:nvSpPr>
      <dsp:spPr>
        <a:xfrm>
          <a:off x="3423569" y="3827970"/>
          <a:ext cx="1119238" cy="1119238"/>
        </a:xfrm>
        <a:prstGeom prst="ellipse">
          <a:avLst/>
        </a:prstGeom>
        <a:solidFill>
          <a:schemeClr val="accent5"/>
        </a:solidFill>
        <a:ln w="19050" cap="rnd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Templates</a:t>
          </a:r>
        </a:p>
      </dsp:txBody>
      <dsp:txXfrm>
        <a:off x="3587478" y="3991879"/>
        <a:ext cx="791420" cy="791420"/>
      </dsp:txXfrm>
    </dsp:sp>
    <dsp:sp modelId="{8B63372B-6136-427C-8C75-B3025BA5B7D2}">
      <dsp:nvSpPr>
        <dsp:cNvPr id="0" name=""/>
        <dsp:cNvSpPr/>
      </dsp:nvSpPr>
      <dsp:spPr>
        <a:xfrm rot="8100000">
          <a:off x="2917094" y="3143696"/>
          <a:ext cx="785403" cy="25289"/>
        </a:xfrm>
        <a:custGeom>
          <a:avLst/>
          <a:gdLst/>
          <a:ahLst/>
          <a:cxnLst/>
          <a:rect l="0" t="0" r="0" b="0"/>
          <a:pathLst>
            <a:path>
              <a:moveTo>
                <a:pt x="0" y="12644"/>
              </a:moveTo>
              <a:lnTo>
                <a:pt x="785403" y="12644"/>
              </a:lnTo>
            </a:path>
          </a:pathLst>
        </a:custGeom>
        <a:noFill/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3290161" y="3136705"/>
        <a:ext cx="39270" cy="39270"/>
      </dsp:txXfrm>
    </dsp:sp>
    <dsp:sp modelId="{E5FFAED2-91CB-49A8-92E4-15F5F6EC7B7C}">
      <dsp:nvSpPr>
        <dsp:cNvPr id="0" name=""/>
        <dsp:cNvSpPr/>
      </dsp:nvSpPr>
      <dsp:spPr>
        <a:xfrm>
          <a:off x="2076784" y="3270113"/>
          <a:ext cx="1119238" cy="1119238"/>
        </a:xfrm>
        <a:prstGeom prst="ellipse">
          <a:avLst/>
        </a:prstGeom>
        <a:solidFill>
          <a:schemeClr val="accent5"/>
        </a:solidFill>
        <a:ln w="19050" cap="rnd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Drag &amp; Drop</a:t>
          </a:r>
        </a:p>
      </dsp:txBody>
      <dsp:txXfrm>
        <a:off x="2240693" y="3434022"/>
        <a:ext cx="791420" cy="791420"/>
      </dsp:txXfrm>
    </dsp:sp>
    <dsp:sp modelId="{7A7E62AE-AAB0-4AF6-B808-A4B35DCBFFA7}">
      <dsp:nvSpPr>
        <dsp:cNvPr id="0" name=""/>
        <dsp:cNvSpPr/>
      </dsp:nvSpPr>
      <dsp:spPr>
        <a:xfrm rot="10800000">
          <a:off x="2638166" y="2470303"/>
          <a:ext cx="785403" cy="25289"/>
        </a:xfrm>
        <a:custGeom>
          <a:avLst/>
          <a:gdLst/>
          <a:ahLst/>
          <a:cxnLst/>
          <a:rect l="0" t="0" r="0" b="0"/>
          <a:pathLst>
            <a:path>
              <a:moveTo>
                <a:pt x="0" y="12644"/>
              </a:moveTo>
              <a:lnTo>
                <a:pt x="785403" y="12644"/>
              </a:lnTo>
            </a:path>
          </a:pathLst>
        </a:custGeom>
        <a:noFill/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3011232" y="2463312"/>
        <a:ext cx="39270" cy="39270"/>
      </dsp:txXfrm>
    </dsp:sp>
    <dsp:sp modelId="{6F0D6065-DF2A-4261-92B4-F83A44474F0F}">
      <dsp:nvSpPr>
        <dsp:cNvPr id="0" name=""/>
        <dsp:cNvSpPr/>
      </dsp:nvSpPr>
      <dsp:spPr>
        <a:xfrm>
          <a:off x="1518927" y="1923328"/>
          <a:ext cx="1119238" cy="1119238"/>
        </a:xfrm>
        <a:prstGeom prst="ellipse">
          <a:avLst/>
        </a:prstGeom>
        <a:solidFill>
          <a:schemeClr val="accent5"/>
        </a:solidFill>
        <a:ln w="19050" cap="rnd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MVVM</a:t>
          </a:r>
        </a:p>
      </dsp:txBody>
      <dsp:txXfrm>
        <a:off x="1682836" y="2087237"/>
        <a:ext cx="791420" cy="791420"/>
      </dsp:txXfrm>
    </dsp:sp>
    <dsp:sp modelId="{397C687D-AA6A-47A4-BBA5-B4DEFF9A2E54}">
      <dsp:nvSpPr>
        <dsp:cNvPr id="0" name=""/>
        <dsp:cNvSpPr/>
      </dsp:nvSpPr>
      <dsp:spPr>
        <a:xfrm rot="13500000">
          <a:off x="2917094" y="1796910"/>
          <a:ext cx="785403" cy="25289"/>
        </a:xfrm>
        <a:custGeom>
          <a:avLst/>
          <a:gdLst/>
          <a:ahLst/>
          <a:cxnLst/>
          <a:rect l="0" t="0" r="0" b="0"/>
          <a:pathLst>
            <a:path>
              <a:moveTo>
                <a:pt x="0" y="12644"/>
              </a:moveTo>
              <a:lnTo>
                <a:pt x="785403" y="12644"/>
              </a:lnTo>
            </a:path>
          </a:pathLst>
        </a:custGeom>
        <a:noFill/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3290161" y="1789920"/>
        <a:ext cx="39270" cy="39270"/>
      </dsp:txXfrm>
    </dsp:sp>
    <dsp:sp modelId="{8521F00B-0237-4B8F-84B6-5D42BD462928}">
      <dsp:nvSpPr>
        <dsp:cNvPr id="0" name=""/>
        <dsp:cNvSpPr/>
      </dsp:nvSpPr>
      <dsp:spPr>
        <a:xfrm>
          <a:off x="2076784" y="576543"/>
          <a:ext cx="1119238" cy="1119238"/>
        </a:xfrm>
        <a:prstGeom prst="ellipse">
          <a:avLst/>
        </a:prstGeom>
        <a:solidFill>
          <a:schemeClr val="accent5"/>
        </a:solidFill>
        <a:ln w="19050" cap="rnd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Export</a:t>
          </a:r>
        </a:p>
      </dsp:txBody>
      <dsp:txXfrm>
        <a:off x="2240693" y="740452"/>
        <a:ext cx="791420" cy="7914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CE749-CFD2-415E-87A2-A59FAE3D342E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2DECA-0E8B-476B-A6C1-3E37488E1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31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2DECA-0E8B-476B-A6C1-3E37488E144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25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going to take a look at some of the most important features of </a:t>
            </a:r>
            <a:r>
              <a:rPr lang="en-US" dirty="0" err="1"/>
              <a:t>Vue</a:t>
            </a:r>
            <a:endParaRPr lang="en-US" dirty="0"/>
          </a:p>
          <a:p>
            <a:r>
              <a:rPr lang="en-US" dirty="0"/>
              <a:t>This is by  no means an exhaustive list</a:t>
            </a:r>
          </a:p>
          <a:p>
            <a:r>
              <a:rPr lang="en-US" dirty="0"/>
              <a:t>Even the features we look at will not be explored to their fullest extent</a:t>
            </a:r>
          </a:p>
          <a:p>
            <a:r>
              <a:rPr lang="en-US" dirty="0"/>
              <a:t>There are many additional advanced features for animations, styling and visual appearance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2DECA-0E8B-476B-A6C1-3E37488E144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594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Below is a diagram for the instance lifecycle. You don’t need to fully understand everything going on right now, but as you learn and build more, it will be a useful reference.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a very good place to go and check if you are stuck.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2DECA-0E8B-476B-A6C1-3E37488E144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632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v-on</a:t>
            </a:r>
            <a:r>
              <a:rPr lang="en-US" dirty="0"/>
              <a:t> directive and shorthand syntax @</a:t>
            </a:r>
          </a:p>
          <a:p>
            <a:r>
              <a:rPr lang="en-US" dirty="0"/>
              <a:t>Accessing the </a:t>
            </a:r>
            <a:r>
              <a:rPr lang="en-US" dirty="0" err="1"/>
              <a:t>Vue</a:t>
            </a:r>
            <a:r>
              <a:rPr lang="en-US" dirty="0"/>
              <a:t> instance in the event handler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</a:p>
          <a:p>
            <a:r>
              <a:rPr lang="en-US" dirty="0">
                <a:cs typeface="Courier New" panose="02070309020205020404" pitchFamily="49" charset="0"/>
              </a:rPr>
              <a:t>Accessing the event target</a:t>
            </a:r>
          </a:p>
          <a:p>
            <a:r>
              <a:rPr lang="en-US" dirty="0"/>
              <a:t>Different styles of click handlers</a:t>
            </a:r>
          </a:p>
          <a:p>
            <a:r>
              <a:rPr lang="en-US" dirty="0"/>
              <a:t>Passing parameters to event handlers</a:t>
            </a:r>
          </a:p>
          <a:p>
            <a:r>
              <a:rPr lang="en-US" dirty="0"/>
              <a:t>Combining parameters and event information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$event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2DECA-0E8B-476B-A6C1-3E37488E144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999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 are one of the most powerful features of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They help you extend basic HTML elements to encapsulate reusable code. At a high level, components are custom elements that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Vue’s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compiler attaches behavior to.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components are also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instances, and so accept the same options object (except for a few root-specific options) and provide the same lifecycle hooks.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register a global component, you can use </a:t>
            </a:r>
            <a:r>
              <a:rPr lang="en-US" dirty="0" err="1"/>
              <a:t>Vue.component</a:t>
            </a:r>
            <a:r>
              <a:rPr lang="en-US" dirty="0"/>
              <a:t>(</a:t>
            </a:r>
            <a:r>
              <a:rPr lang="en-US" dirty="0" err="1"/>
              <a:t>tagName</a:t>
            </a:r>
            <a:r>
              <a:rPr lang="en-US" dirty="0"/>
              <a:t>, options)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You can also do this locally using the components instance option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2DECA-0E8B-476B-A6C1-3E37488E144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129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3668-716F-4EF8-9DC9-B2CBB7F8C87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86DE-5715-49E0-85A6-3287CDA5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648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3668-716F-4EF8-9DC9-B2CBB7F8C87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86DE-5715-49E0-85A6-3287CDA51BEF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Graphic 7">
            <a:extLst>
              <a:ext uri="{FF2B5EF4-FFF2-40B4-BE49-F238E27FC236}">
                <a16:creationId xmlns:a16="http://schemas.microsoft.com/office/drawing/2014/main" id="{5501D2D1-086D-466C-977E-6E9646048F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273" y="125363"/>
            <a:ext cx="1156122" cy="8099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09B1D7-EF8D-4991-A068-96AF8B2FA2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87" y="243362"/>
            <a:ext cx="3693815" cy="5739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C569A5-395B-488E-BEDF-2272F8F16CEE}"/>
              </a:ext>
            </a:extLst>
          </p:cNvPr>
          <p:cNvSpPr txBox="1"/>
          <p:nvPr userDrawn="1"/>
        </p:nvSpPr>
        <p:spPr>
          <a:xfrm>
            <a:off x="0" y="6611779"/>
            <a:ext cx="12192000" cy="246221"/>
          </a:xfrm>
          <a:prstGeom prst="rect">
            <a:avLst/>
          </a:prstGeom>
          <a:solidFill>
            <a:srgbClr val="4DBA87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DaxComp-Bold" panose="020B0804030101020102" pitchFamily="34" charset="0"/>
              </a:rPr>
              <a:t>www.newventuresoftware.com</a:t>
            </a:r>
          </a:p>
        </p:txBody>
      </p:sp>
    </p:spTree>
    <p:extLst>
      <p:ext uri="{BB962C8B-B14F-4D97-AF65-F5344CB8AC3E}">
        <p14:creationId xmlns:p14="http://schemas.microsoft.com/office/powerpoint/2010/main" val="2583242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3668-716F-4EF8-9DC9-B2CBB7F8C87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86DE-5715-49E0-85A6-3287CDA5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8487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3668-716F-4EF8-9DC9-B2CBB7F8C87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86DE-5715-49E0-85A6-3287CDA5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1826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3668-716F-4EF8-9DC9-B2CBB7F8C87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86DE-5715-49E0-85A6-3287CDA5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080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3668-716F-4EF8-9DC9-B2CBB7F8C87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86DE-5715-49E0-85A6-3287CDA51BEF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8705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3668-716F-4EF8-9DC9-B2CBB7F8C87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86DE-5715-49E0-85A6-3287CDA5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334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3668-716F-4EF8-9DC9-B2CBB7F8C87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86DE-5715-49E0-85A6-3287CDA51BE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647674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3668-716F-4EF8-9DC9-B2CBB7F8C87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86DE-5715-49E0-85A6-3287CDA5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5696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3668-716F-4EF8-9DC9-B2CBB7F8C87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86DE-5715-49E0-85A6-3287CDA5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100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3668-716F-4EF8-9DC9-B2CBB7F8C87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86DE-5715-49E0-85A6-3287CDA5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72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3668-716F-4EF8-9DC9-B2CBB7F8C87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86DE-5715-49E0-85A6-3287CDA5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018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th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140632"/>
            <a:ext cx="8596668" cy="789767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3668-716F-4EF8-9DC9-B2CBB7F8C87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86DE-5715-49E0-85A6-3287CDA51BE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4AB430C0-4423-4AFE-BB55-BD86E959E1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273" y="125363"/>
            <a:ext cx="1156122" cy="8099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E8FD53-D1C9-4102-BB20-DEF9AA9B24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87" y="243362"/>
            <a:ext cx="3693815" cy="5739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A3718E-101A-4CD4-8236-E9397B0E3B4C}"/>
              </a:ext>
            </a:extLst>
          </p:cNvPr>
          <p:cNvSpPr txBox="1"/>
          <p:nvPr userDrawn="1"/>
        </p:nvSpPr>
        <p:spPr>
          <a:xfrm>
            <a:off x="0" y="6611779"/>
            <a:ext cx="12192000" cy="246221"/>
          </a:xfrm>
          <a:prstGeom prst="rect">
            <a:avLst/>
          </a:prstGeom>
          <a:solidFill>
            <a:srgbClr val="4DBA87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DaxComp-Bold" panose="020B0804030101020102" pitchFamily="34" charset="0"/>
              </a:rPr>
              <a:t>www.newventuresoftware.com</a:t>
            </a:r>
          </a:p>
        </p:txBody>
      </p:sp>
    </p:spTree>
    <p:extLst>
      <p:ext uri="{BB962C8B-B14F-4D97-AF65-F5344CB8AC3E}">
        <p14:creationId xmlns:p14="http://schemas.microsoft.com/office/powerpoint/2010/main" val="1735251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3668-716F-4EF8-9DC9-B2CBB7F8C87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86DE-5715-49E0-85A6-3287CDA5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35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with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3668-716F-4EF8-9DC9-B2CBB7F8C87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86DE-5715-49E0-85A6-3287CDA51BE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8C949606-0E88-4767-ABF4-E1A4524FC7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273" y="125363"/>
            <a:ext cx="1156122" cy="8099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51149B-FC6F-4C58-8070-3856C55C6D6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87" y="243362"/>
            <a:ext cx="3693815" cy="5739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550583-1AEA-4EE3-B225-B6C60405E9D4}"/>
              </a:ext>
            </a:extLst>
          </p:cNvPr>
          <p:cNvSpPr txBox="1"/>
          <p:nvPr userDrawn="1"/>
        </p:nvSpPr>
        <p:spPr>
          <a:xfrm>
            <a:off x="0" y="6611779"/>
            <a:ext cx="12192000" cy="246221"/>
          </a:xfrm>
          <a:prstGeom prst="rect">
            <a:avLst/>
          </a:prstGeom>
          <a:solidFill>
            <a:srgbClr val="4DBA87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DaxComp-Bold" panose="020B0804030101020102" pitchFamily="34" charset="0"/>
              </a:rPr>
              <a:t>www.newventuresoftware.com</a:t>
            </a:r>
          </a:p>
        </p:txBody>
      </p:sp>
    </p:spTree>
    <p:extLst>
      <p:ext uri="{BB962C8B-B14F-4D97-AF65-F5344CB8AC3E}">
        <p14:creationId xmlns:p14="http://schemas.microsoft.com/office/powerpoint/2010/main" val="4081815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3668-716F-4EF8-9DC9-B2CBB7F8C87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86DE-5715-49E0-85A6-3287CDA5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183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3668-716F-4EF8-9DC9-B2CBB7F8C87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86DE-5715-49E0-85A6-3287CDA5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23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3668-716F-4EF8-9DC9-B2CBB7F8C87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86DE-5715-49E0-85A6-3287CDA5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20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3668-716F-4EF8-9DC9-B2CBB7F8C87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86DE-5715-49E0-85A6-3287CDA5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52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B3668-716F-4EF8-9DC9-B2CBB7F8C87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3B086DE-5715-49E0-85A6-3287CDA5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809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713" r:id="rId3"/>
    <p:sldLayoutId id="2147483698" r:id="rId4"/>
    <p:sldLayoutId id="2147483714" r:id="rId5"/>
    <p:sldLayoutId id="2147483699" r:id="rId6"/>
    <p:sldLayoutId id="2147483700" r:id="rId7"/>
    <p:sldLayoutId id="2147483701" r:id="rId8"/>
    <p:sldLayoutId id="2147483702" r:id="rId9"/>
    <p:sldLayoutId id="214748371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hyperlink" Target="https://code.visualstudio.com/" TargetMode="External"/><Relationship Id="rId7" Type="http://schemas.openxmlformats.org/officeDocument/2006/relationships/image" Target="../media/image25.png"/><Relationship Id="rId2" Type="http://schemas.openxmlformats.org/officeDocument/2006/relationships/hyperlink" Target="https://nodejs.org/en/download/current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hyperlink" Target="https://github.com/newventuresoftware/kendo-ui-for-vue" TargetMode="External"/><Relationship Id="rId4" Type="http://schemas.openxmlformats.org/officeDocument/2006/relationships/hyperlink" Target="https://git-scm.com/download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vuejs-devtools/nhdogjmejiglipccpnnnanhbledajbpd" TargetMode="External"/><Relationship Id="rId2" Type="http://schemas.openxmlformats.org/officeDocument/2006/relationships/hyperlink" Target="https://github.com/vuejs/vetur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unpkg.com/vue" TargetMode="External"/><Relationship Id="rId2" Type="http://schemas.openxmlformats.org/officeDocument/2006/relationships/hyperlink" Target="https://vuejs.org/js/vue.min.j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vuejs.org/v2/guide/instance.html#Lifecycle-Diagra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vuejs.org/v2/guide/events.html#Event-Modifier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uejs/vuex" TargetMode="External"/><Relationship Id="rId2" Type="http://schemas.openxmlformats.org/officeDocument/2006/relationships/hyperlink" Target="https://router.vuejs.org/en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themebuilder.telerik.com/kendo-ui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vuejs.org/v2/api/" TargetMode="External"/><Relationship Id="rId7" Type="http://schemas.openxmlformats.org/officeDocument/2006/relationships/image" Target="../media/image42.png"/><Relationship Id="rId2" Type="http://schemas.openxmlformats.org/officeDocument/2006/relationships/hyperlink" Target="https://vuejs.org/v2/guide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newventuresoftware.com/blog" TargetMode="External"/><Relationship Id="rId5" Type="http://schemas.openxmlformats.org/officeDocument/2006/relationships/hyperlink" Target="https://www.telerik.com/blogs/kendo-ui" TargetMode="External"/><Relationship Id="rId4" Type="http://schemas.openxmlformats.org/officeDocument/2006/relationships/hyperlink" Target="https://www.telerik.com/kendo-vue-ui/components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8.gif"/><Relationship Id="rId7" Type="http://schemas.openxmlformats.org/officeDocument/2006/relationships/image" Target="../media/image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png"/><Relationship Id="rId11" Type="http://schemas.openxmlformats.org/officeDocument/2006/relationships/image" Target="../media/image14.png"/><Relationship Id="rId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236536-A6AF-4A17-9AEE-840A45A921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201" y="934222"/>
            <a:ext cx="6733567" cy="3299450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DD600BBB-FA4D-4DD5-91A8-0807F60FCC3A}"/>
              </a:ext>
            </a:extLst>
          </p:cNvPr>
          <p:cNvSpPr txBox="1">
            <a:spLocks/>
          </p:cNvSpPr>
          <p:nvPr/>
        </p:nvSpPr>
        <p:spPr>
          <a:xfrm>
            <a:off x="985968" y="4319372"/>
            <a:ext cx="8288032" cy="4691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for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6AD028-7731-4A5E-A2CC-05712F361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81" y="4874194"/>
            <a:ext cx="3316406" cy="139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415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EDA22-9ADF-48FD-8A2A-A0115FD9C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40632"/>
            <a:ext cx="8596668" cy="789767"/>
          </a:xfrm>
        </p:spPr>
        <p:txBody>
          <a:bodyPr/>
          <a:lstStyle/>
          <a:p>
            <a:r>
              <a:rPr lang="en-US"/>
              <a:t>{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Why Vue.js?</a:t>
            </a:r>
            <a:r>
              <a:rPr lang="en-US"/>
              <a:t>}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AA3A3-06A2-4F8B-8478-DF0AFFF8A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160589"/>
            <a:ext cx="3386667" cy="3880773"/>
          </a:xfrm>
        </p:spPr>
        <p:txBody>
          <a:bodyPr/>
          <a:lstStyle/>
          <a:p>
            <a:r>
              <a:rPr lang="en-US" dirty="0"/>
              <a:t>Easy to learn</a:t>
            </a:r>
          </a:p>
          <a:p>
            <a:r>
              <a:rPr lang="en-US" dirty="0"/>
              <a:t>Easy to develop</a:t>
            </a:r>
          </a:p>
          <a:p>
            <a:r>
              <a:rPr lang="en-US" dirty="0"/>
              <a:t>Easy to maintain</a:t>
            </a:r>
          </a:p>
          <a:p>
            <a:r>
              <a:rPr lang="en-US" dirty="0"/>
              <a:t>Fast!</a:t>
            </a:r>
          </a:p>
          <a:p>
            <a:pPr lvl="1"/>
            <a:r>
              <a:rPr lang="en-US" dirty="0"/>
              <a:t>Start fast (size)</a:t>
            </a:r>
          </a:p>
          <a:p>
            <a:pPr lvl="1"/>
            <a:r>
              <a:rPr lang="en-US" dirty="0"/>
              <a:t>Run fast (virtual DOM)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FFD455-0F1F-4CCB-B1E5-AFD0AAAFAB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" r="22661" b="-2"/>
          <a:stretch/>
        </p:blipFill>
        <p:spPr>
          <a:xfrm>
            <a:off x="677334" y="2160589"/>
            <a:ext cx="5423429" cy="388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00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6A8BF-455B-40F6-B849-0844A49B9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{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Vue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compared to Angular</a:t>
            </a:r>
            <a:r>
              <a:rPr lang="en-US" dirty="0"/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23C95-9D83-46F8-9E56-0AD9A6860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244960" cy="3880773"/>
          </a:xfrm>
        </p:spPr>
        <p:txBody>
          <a:bodyPr>
            <a:normAutofit/>
          </a:bodyPr>
          <a:lstStyle/>
          <a:p>
            <a:r>
              <a:rPr lang="en-US" dirty="0"/>
              <a:t>Angular has TypeScript as language of choice(docs are in TS, using it without TS is a challenge); </a:t>
            </a:r>
            <a:r>
              <a:rPr lang="en-US" dirty="0" err="1"/>
              <a:t>Vue</a:t>
            </a:r>
            <a:r>
              <a:rPr lang="en-US" dirty="0"/>
              <a:t> offers choice</a:t>
            </a:r>
          </a:p>
          <a:p>
            <a:r>
              <a:rPr lang="en-US" dirty="0"/>
              <a:t>Angular is more opinionated</a:t>
            </a:r>
          </a:p>
          <a:p>
            <a:r>
              <a:rPr lang="en-US" dirty="0"/>
              <a:t>Angular has a steeper learning curve</a:t>
            </a:r>
          </a:p>
          <a:p>
            <a:r>
              <a:rPr lang="en-US" dirty="0" err="1"/>
              <a:t>Vue</a:t>
            </a:r>
            <a:r>
              <a:rPr lang="en-US" dirty="0"/>
              <a:t> is smaller in size (~30KB vs ~130KB)</a:t>
            </a:r>
          </a:p>
          <a:p>
            <a:r>
              <a:rPr lang="en-US" dirty="0"/>
              <a:t>Angular CLI is has more features</a:t>
            </a:r>
          </a:p>
          <a:p>
            <a:r>
              <a:rPr lang="en-US" dirty="0"/>
              <a:t>Angular is targeted for large, enterprise-level apps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Angular logo">
            <a:extLst>
              <a:ext uri="{FF2B5EF4-FFF2-40B4-BE49-F238E27FC236}">
                <a16:creationId xmlns:a16="http://schemas.microsoft.com/office/drawing/2014/main" id="{A6D942BC-0C43-4506-AB01-EE9DA6663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809" y="3854449"/>
            <a:ext cx="2347912" cy="234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Vue">
            <a:extLst>
              <a:ext uri="{FF2B5EF4-FFF2-40B4-BE49-F238E27FC236}">
                <a16:creationId xmlns:a16="http://schemas.microsoft.com/office/drawing/2014/main" id="{2B462431-D433-4C9F-9D1B-198DE367A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906" y="1343421"/>
            <a:ext cx="3083719" cy="308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796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6A8BF-455B-40F6-B849-0844A49B9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{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Vue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compared to React</a:t>
            </a:r>
            <a:r>
              <a:rPr lang="en-US" dirty="0"/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23C95-9D83-46F8-9E56-0AD9A6860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244960" cy="3880773"/>
          </a:xfrm>
        </p:spPr>
        <p:txBody>
          <a:bodyPr>
            <a:normAutofit/>
          </a:bodyPr>
          <a:lstStyle/>
          <a:p>
            <a:r>
              <a:rPr lang="en-US" dirty="0"/>
              <a:t>Both are unopinionated and offer great performance</a:t>
            </a:r>
          </a:p>
          <a:p>
            <a:r>
              <a:rPr lang="en-US" dirty="0" err="1"/>
              <a:t>Vue</a:t>
            </a:r>
            <a:r>
              <a:rPr lang="en-US" dirty="0"/>
              <a:t> ships with a CLI, easier to start a project</a:t>
            </a:r>
          </a:p>
          <a:p>
            <a:r>
              <a:rPr lang="en-US" dirty="0"/>
              <a:t>React has richer ecosystem</a:t>
            </a:r>
          </a:p>
          <a:p>
            <a:r>
              <a:rPr lang="en-US" dirty="0"/>
              <a:t>React has a steep learning curve(JSX template syntax, build systems)</a:t>
            </a:r>
          </a:p>
          <a:p>
            <a:r>
              <a:rPr lang="en-US" dirty="0"/>
              <a:t>React has several rendering modes(</a:t>
            </a:r>
            <a:r>
              <a:rPr lang="en-US" dirty="0" err="1"/>
              <a:t>ReactNative</a:t>
            </a:r>
            <a:r>
              <a:rPr lang="en-US" dirty="0"/>
              <a:t> for iOS and Android, </a:t>
            </a:r>
            <a:r>
              <a:rPr lang="en-US" dirty="0" err="1"/>
              <a:t>Weex</a:t>
            </a:r>
            <a:r>
              <a:rPr lang="en-US" dirty="0"/>
              <a:t> is a similar project for </a:t>
            </a:r>
            <a:r>
              <a:rPr lang="en-US" dirty="0" err="1"/>
              <a:t>Vue</a:t>
            </a:r>
            <a:r>
              <a:rPr lang="en-US" dirty="0"/>
              <a:t> but not production ready yet)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30" name="Picture 6" descr="Image result for Vue">
            <a:extLst>
              <a:ext uri="{FF2B5EF4-FFF2-40B4-BE49-F238E27FC236}">
                <a16:creationId xmlns:a16="http://schemas.microsoft.com/office/drawing/2014/main" id="{2B462431-D433-4C9F-9D1B-198DE367A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906" y="1343421"/>
            <a:ext cx="3083719" cy="308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act-icon.svg">
            <a:extLst>
              <a:ext uri="{FF2B5EF4-FFF2-40B4-BE49-F238E27FC236}">
                <a16:creationId xmlns:a16="http://schemas.microsoft.com/office/drawing/2014/main" id="{C8494ACD-B3BC-4A7C-9558-BFC658B21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424" y="3796111"/>
            <a:ext cx="3200682" cy="226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215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B445F-E82D-49FA-9330-E58BBF5E6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{</a:t>
            </a:r>
            <a:r>
              <a:rPr lang="en-US" sz="4000" dirty="0">
                <a:solidFill>
                  <a:schemeClr val="tx2"/>
                </a:solidFill>
              </a:rPr>
              <a:t>Tools</a:t>
            </a:r>
            <a:r>
              <a:rPr lang="en-US" dirty="0">
                <a:solidFill>
                  <a:schemeClr val="tx2"/>
                </a:solidFill>
              </a:rPr>
              <a:t> we will need - 1</a:t>
            </a:r>
            <a:r>
              <a:rPr lang="en-US" dirty="0"/>
              <a:t>}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4252074-D3DD-4C19-A065-BD19D88EAC1D}"/>
              </a:ext>
            </a:extLst>
          </p:cNvPr>
          <p:cNvSpPr txBox="1">
            <a:spLocks/>
          </p:cNvSpPr>
          <p:nvPr/>
        </p:nvSpPr>
        <p:spPr>
          <a:xfrm>
            <a:off x="677334" y="1880315"/>
            <a:ext cx="8039946" cy="32829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Node.js</a:t>
            </a:r>
          </a:p>
          <a:p>
            <a:pPr lvl="1"/>
            <a:r>
              <a:rPr lang="en-US" i="1" dirty="0">
                <a:hlinkClick r:id="rId2"/>
              </a:rPr>
              <a:t>https://nodejs.org/en/download/current/</a:t>
            </a:r>
            <a:endParaRPr lang="en-US" sz="2400" dirty="0"/>
          </a:p>
          <a:p>
            <a:r>
              <a:rPr lang="en-US" sz="2400" dirty="0" err="1"/>
              <a:t>VSCode</a:t>
            </a:r>
            <a:endParaRPr lang="en-US" sz="2400" dirty="0"/>
          </a:p>
          <a:p>
            <a:pPr lvl="1"/>
            <a:r>
              <a:rPr lang="en-US" i="1" dirty="0">
                <a:hlinkClick r:id="rId3"/>
              </a:rPr>
              <a:t>https://code.visualstudio.com/</a:t>
            </a:r>
            <a:endParaRPr lang="en-US" i="1" dirty="0"/>
          </a:p>
          <a:p>
            <a:r>
              <a:rPr lang="en-US" sz="2400" dirty="0"/>
              <a:t>GitHub</a:t>
            </a:r>
          </a:p>
          <a:p>
            <a:pPr lvl="1"/>
            <a:r>
              <a:rPr lang="en-US" i="1" dirty="0">
                <a:hlinkClick r:id="rId4"/>
              </a:rPr>
              <a:t>https://git-scm.com/downloads</a:t>
            </a:r>
            <a:endParaRPr lang="en-US" i="1" dirty="0"/>
          </a:p>
          <a:p>
            <a:pPr lvl="1"/>
            <a:r>
              <a:rPr lang="en-US" i="1" dirty="0">
                <a:hlinkClick r:id="rId5"/>
              </a:rPr>
              <a:t>https://github.com/newventuresoftware/kendo-ui-for-vue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B89A78-2A7E-4421-93D0-E9FEA6CEE2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615" y="2957002"/>
            <a:ext cx="932524" cy="9471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D0C82A-DD98-4DF8-9658-13502CBA1C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836" y="1849290"/>
            <a:ext cx="1553101" cy="9499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C213F9-2343-426C-A520-E170BDDF8D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615" y="4058731"/>
            <a:ext cx="2857079" cy="9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134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B445F-E82D-49FA-9330-E58BBF5E6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{</a:t>
            </a:r>
            <a:r>
              <a:rPr lang="en-US" sz="4000" dirty="0">
                <a:solidFill>
                  <a:schemeClr val="tx2"/>
                </a:solidFill>
              </a:rPr>
              <a:t>Tools</a:t>
            </a:r>
            <a:r>
              <a:rPr lang="en-US" dirty="0">
                <a:solidFill>
                  <a:schemeClr val="tx2"/>
                </a:solidFill>
              </a:rPr>
              <a:t> we will need - 2</a:t>
            </a:r>
            <a:r>
              <a:rPr lang="en-US" dirty="0"/>
              <a:t>}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4252074-D3DD-4C19-A065-BD19D88EAC1D}"/>
              </a:ext>
            </a:extLst>
          </p:cNvPr>
          <p:cNvSpPr txBox="1">
            <a:spLocks/>
          </p:cNvSpPr>
          <p:nvPr/>
        </p:nvSpPr>
        <p:spPr>
          <a:xfrm>
            <a:off x="677333" y="1880315"/>
            <a:ext cx="9323111" cy="32829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LiveServer</a:t>
            </a:r>
            <a:endParaRPr lang="en-US" sz="2000" dirty="0"/>
          </a:p>
          <a:p>
            <a:pPr lvl="1"/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install –global live-server</a:t>
            </a:r>
          </a:p>
          <a:p>
            <a:r>
              <a:rPr lang="en-US" sz="2000" dirty="0" err="1"/>
              <a:t>Vetur</a:t>
            </a:r>
            <a:r>
              <a:rPr lang="en-US" sz="2000" dirty="0"/>
              <a:t> for </a:t>
            </a:r>
            <a:r>
              <a:rPr lang="en-US" sz="2000" dirty="0" err="1"/>
              <a:t>VSCode</a:t>
            </a:r>
            <a:endParaRPr lang="en-US" sz="2000" dirty="0"/>
          </a:p>
          <a:p>
            <a:pPr lvl="1"/>
            <a:r>
              <a:rPr lang="en-US" sz="1400" dirty="0">
                <a:hlinkClick r:id="rId2"/>
              </a:rPr>
              <a:t>https://github.com/vuejs/vetur</a:t>
            </a:r>
            <a:endParaRPr lang="en-US" sz="1400" dirty="0"/>
          </a:p>
          <a:p>
            <a:r>
              <a:rPr lang="en-US" sz="2000" dirty="0" err="1"/>
              <a:t>Devtools</a:t>
            </a:r>
            <a:r>
              <a:rPr lang="en-US" sz="2000" dirty="0"/>
              <a:t> for </a:t>
            </a:r>
            <a:r>
              <a:rPr lang="en-US" sz="2000" dirty="0" err="1"/>
              <a:t>Vue</a:t>
            </a:r>
            <a:r>
              <a:rPr lang="en-US" sz="2000" dirty="0"/>
              <a:t> (Chrome extension)</a:t>
            </a:r>
          </a:p>
          <a:p>
            <a:pPr lvl="1"/>
            <a:r>
              <a:rPr lang="en-US" sz="1400" dirty="0">
                <a:hlinkClick r:id="rId3"/>
              </a:rPr>
              <a:t>https://chrome.google.com/webstore/detail/vuejs-devtools/nhdogjmejiglipccpnnnanhbledajbpd</a:t>
            </a:r>
            <a:endParaRPr lang="en-US" sz="14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45438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C7870-E273-4AAC-B8A1-0702F4213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{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Getting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Vue</a:t>
            </a:r>
            <a:r>
              <a:rPr lang="en-US" dirty="0"/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94BB7-94D4-4D8A-8D53-689C55AB9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Obtaining </a:t>
            </a:r>
            <a:r>
              <a:rPr lang="en-US" dirty="0" err="1"/>
              <a:t>Vue</a:t>
            </a:r>
            <a:endParaRPr lang="en-US" dirty="0"/>
          </a:p>
          <a:p>
            <a:pPr lvl="1"/>
            <a:r>
              <a:rPr lang="en-US" dirty="0"/>
              <a:t>Download @ </a:t>
            </a:r>
            <a:r>
              <a:rPr lang="en-US" dirty="0">
                <a:hlinkClick r:id="rId2"/>
              </a:rPr>
              <a:t>https://vuejs.org/js/vue.min.js</a:t>
            </a:r>
            <a:endParaRPr lang="en-US" dirty="0"/>
          </a:p>
          <a:p>
            <a:pPr lvl="1"/>
            <a:r>
              <a:rPr lang="en-US" dirty="0"/>
              <a:t>CDN @ </a:t>
            </a:r>
            <a:r>
              <a:rPr lang="en-US" dirty="0">
                <a:hlinkClick r:id="rId3"/>
              </a:rPr>
              <a:t>https://unpkg.com/vue</a:t>
            </a:r>
            <a:endParaRPr lang="en-US" dirty="0"/>
          </a:p>
          <a:p>
            <a:pPr lvl="1"/>
            <a:r>
              <a:rPr lang="en-US" dirty="0"/>
              <a:t>NPM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install -g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vue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64FAF9-3606-4E44-89A6-80001AAFC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3748745"/>
            <a:ext cx="730567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34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66621-1759-4964-9BE1-8CB76B820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{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Hello,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Vue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Demo</a:t>
            </a:r>
            <a:r>
              <a:rPr lang="en-US" dirty="0"/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44D70-42F1-4052-A6E4-C2D7849BF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Including </a:t>
            </a:r>
            <a:r>
              <a:rPr lang="en-US" sz="2000" dirty="0" err="1"/>
              <a:t>Vue</a:t>
            </a:r>
            <a:r>
              <a:rPr lang="en-US" sz="2000" dirty="0"/>
              <a:t> in our HTML</a:t>
            </a:r>
          </a:p>
          <a:p>
            <a:r>
              <a:rPr lang="en-US" sz="2000" dirty="0"/>
              <a:t>Creating the </a:t>
            </a:r>
            <a:r>
              <a:rPr lang="en-US" sz="2000" dirty="0" err="1"/>
              <a:t>Vue</a:t>
            </a:r>
            <a:r>
              <a:rPr lang="en-US" sz="2000" dirty="0"/>
              <a:t> instance</a:t>
            </a:r>
          </a:p>
          <a:p>
            <a:r>
              <a:rPr lang="en-US" sz="2000" dirty="0"/>
              <a:t>Mounting the </a:t>
            </a:r>
            <a:r>
              <a:rPr lang="en-US" sz="2000" dirty="0" err="1"/>
              <a:t>Vue</a:t>
            </a:r>
            <a:r>
              <a:rPr lang="en-US" sz="2000" dirty="0"/>
              <a:t> instance to an HTML element</a:t>
            </a:r>
          </a:p>
          <a:p>
            <a:r>
              <a:rPr lang="en-US" sz="2000" dirty="0"/>
              <a:t>Setting up the data object</a:t>
            </a:r>
          </a:p>
          <a:p>
            <a:r>
              <a:rPr lang="en-US" sz="2000" dirty="0"/>
              <a:t>Using a declarative template binding to show data</a:t>
            </a:r>
          </a:p>
          <a:p>
            <a:r>
              <a:rPr lang="en-US" dirty="0"/>
              <a:t>Scope of the </a:t>
            </a:r>
            <a:r>
              <a:rPr lang="en-US" dirty="0" err="1"/>
              <a:t>Vue</a:t>
            </a:r>
            <a:endParaRPr lang="en-US" sz="2000" dirty="0"/>
          </a:p>
          <a:p>
            <a:r>
              <a:rPr lang="en-US" dirty="0"/>
              <a:t>Observability of the data object</a:t>
            </a:r>
            <a:endParaRPr lang="en-US" sz="2000" dirty="0"/>
          </a:p>
          <a:p>
            <a:r>
              <a:rPr lang="en-US" sz="2000" dirty="0"/>
              <a:t>Using the </a:t>
            </a:r>
            <a:r>
              <a:rPr lang="en-US" sz="2000" dirty="0" err="1"/>
              <a:t>Vue</a:t>
            </a:r>
            <a:r>
              <a:rPr lang="en-US" sz="2000" dirty="0"/>
              <a:t> </a:t>
            </a:r>
            <a:r>
              <a:rPr lang="en-US" sz="2000" dirty="0" err="1"/>
              <a:t>Devtools</a:t>
            </a:r>
            <a:r>
              <a:rPr lang="en-US" sz="2000" dirty="0"/>
              <a:t> to inspect the </a:t>
            </a:r>
            <a:r>
              <a:rPr lang="en-US" sz="2000" dirty="0" err="1"/>
              <a:t>Vue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85529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F9653-74E3-4A94-B19F-80E527AFF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2239" y="2700867"/>
            <a:ext cx="4335340" cy="1826581"/>
          </a:xfrm>
        </p:spPr>
        <p:txBody>
          <a:bodyPr/>
          <a:lstStyle/>
          <a:p>
            <a:r>
              <a:rPr lang="en-US" dirty="0"/>
              <a:t>{</a:t>
            </a:r>
            <a:r>
              <a:rPr lang="en-US" dirty="0">
                <a:solidFill>
                  <a:schemeClr val="tx2"/>
                </a:solidFill>
              </a:rPr>
              <a:t>Short Break</a:t>
            </a:r>
            <a:r>
              <a:rPr lang="en-US" dirty="0"/>
              <a:t>}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36D0C-C3AE-4103-B296-7D8AEAE3E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22239" y="4527448"/>
            <a:ext cx="4335340" cy="860400"/>
          </a:xfrm>
        </p:spPr>
        <p:txBody>
          <a:bodyPr/>
          <a:lstStyle/>
          <a:p>
            <a:r>
              <a:rPr lang="en-US" dirty="0"/>
              <a:t>Please take ~10 minutes to relax and recharge</a:t>
            </a:r>
          </a:p>
          <a:p>
            <a:endParaRPr lang="en-US" dirty="0"/>
          </a:p>
        </p:txBody>
      </p:sp>
      <p:pic>
        <p:nvPicPr>
          <p:cNvPr id="4" name="Graphic 3" descr="Coffee">
            <a:extLst>
              <a:ext uri="{FF2B5EF4-FFF2-40B4-BE49-F238E27FC236}">
                <a16:creationId xmlns:a16="http://schemas.microsoft.com/office/drawing/2014/main" id="{F7C80AEA-3CD1-436E-B0B4-D56570ECA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0617" y="1261330"/>
            <a:ext cx="4335340" cy="433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77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788E6-664C-49AA-A7CD-66C80D69A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/>
          <a:lstStyle/>
          <a:p>
            <a:r>
              <a:rPr lang="en-US" dirty="0"/>
              <a:t>{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Vue.js Deep Dive</a:t>
            </a:r>
            <a:r>
              <a:rPr lang="en-US" dirty="0"/>
              <a:t>}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F7BD7B-8B0F-4A5C-A8A4-EC644684B9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overview of the most important features of the Vue.js library</a:t>
            </a:r>
          </a:p>
        </p:txBody>
      </p:sp>
      <p:pic>
        <p:nvPicPr>
          <p:cNvPr id="2050" name="Picture 2" descr="Image result for deep dive">
            <a:extLst>
              <a:ext uri="{FF2B5EF4-FFF2-40B4-BE49-F238E27FC236}">
                <a16:creationId xmlns:a16="http://schemas.microsoft.com/office/drawing/2014/main" id="{EF54D6FB-67A6-4AF2-9DF6-DC78D87FC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928" y="1470152"/>
            <a:ext cx="4285481" cy="214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269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1489E-D12C-45D2-B538-F1CFE663F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40632"/>
            <a:ext cx="8596668" cy="789767"/>
          </a:xfrm>
        </p:spPr>
        <p:txBody>
          <a:bodyPr/>
          <a:lstStyle/>
          <a:p>
            <a:r>
              <a:rPr lang="en-US"/>
              <a:t>{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Vue Lifecycle</a:t>
            </a:r>
            <a:r>
              <a:rPr lang="en-US"/>
              <a:t>}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6B9A9-9AD8-4CBA-94BA-A66009978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527040"/>
            <a:ext cx="8596668" cy="51432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https://vuejs.org/v2/guide/instance.html#Lifecycle-Diagram</a:t>
            </a:r>
            <a:endParaRPr lang="en-US" dirty="0"/>
          </a:p>
          <a:p>
            <a:endParaRPr lang="en-US" dirty="0"/>
          </a:p>
        </p:txBody>
      </p:sp>
      <p:pic>
        <p:nvPicPr>
          <p:cNvPr id="5" name="Graphic 4" descr="Repeat">
            <a:extLst>
              <a:ext uri="{FF2B5EF4-FFF2-40B4-BE49-F238E27FC236}">
                <a16:creationId xmlns:a16="http://schemas.microsoft.com/office/drawing/2014/main" id="{43D29AD8-F81B-4320-B881-3C7463E5B3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13556" y="1930400"/>
            <a:ext cx="3040460" cy="3040460"/>
          </a:xfrm>
          <a:prstGeom prst="rect">
            <a:avLst/>
          </a:prstGeom>
        </p:spPr>
      </p:pic>
      <p:pic>
        <p:nvPicPr>
          <p:cNvPr id="7" name="Picture 6" descr="Image result for Vue">
            <a:extLst>
              <a:ext uri="{FF2B5EF4-FFF2-40B4-BE49-F238E27FC236}">
                <a16:creationId xmlns:a16="http://schemas.microsoft.com/office/drawing/2014/main" id="{76B99F85-FEBC-463D-A429-AC8D0C609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109" y="1887140"/>
            <a:ext cx="3083719" cy="308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74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63055B1C-48EE-4721-AC00-029AC0C3EB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2616" y="934222"/>
            <a:ext cx="6314736" cy="3299450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D0E38F37-5E6B-4477-AFD0-001B1AE0C6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5969" y="4553712"/>
            <a:ext cx="8288032" cy="1096316"/>
          </a:xfrm>
        </p:spPr>
        <p:txBody>
          <a:bodyPr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3700" dirty="0"/>
              <a:t>{</a:t>
            </a:r>
            <a:r>
              <a:rPr lang="en-US" sz="3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Welcome to Progress Virtual Classroom</a:t>
            </a:r>
            <a:r>
              <a:rPr lang="en-US" sz="37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28284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AA167-A140-4E37-9406-534B2C583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{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Template bindings - Demo</a:t>
            </a:r>
            <a:r>
              <a:rPr lang="en-US" dirty="0"/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FF7D7-5676-43E2-9FDB-361E4B754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Template bindings are one-way</a:t>
            </a:r>
          </a:p>
          <a:p>
            <a:r>
              <a:rPr lang="en-US" dirty="0"/>
              <a:t>Can insert content via m</a:t>
            </a:r>
            <a:r>
              <a:rPr lang="en-US" sz="2000" dirty="0"/>
              <a:t>oustaches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{{}}</a:t>
            </a:r>
            <a:r>
              <a:rPr lang="en-US" sz="2000" dirty="0"/>
              <a:t> &amp; The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v-text</a:t>
            </a:r>
            <a:r>
              <a:rPr lang="en-US" sz="2000" dirty="0"/>
              <a:t> directive</a:t>
            </a:r>
          </a:p>
          <a:p>
            <a:r>
              <a:rPr lang="en-US" sz="2000" dirty="0"/>
              <a:t>Could have one-time bindings with the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v-once </a:t>
            </a:r>
            <a:r>
              <a:rPr lang="en-US" sz="2000" dirty="0">
                <a:cs typeface="Courier New" panose="02070309020205020404" pitchFamily="49" charset="0"/>
              </a:rPr>
              <a:t>directive</a:t>
            </a:r>
          </a:p>
          <a:p>
            <a:r>
              <a:rPr lang="en-US" sz="2000" dirty="0"/>
              <a:t>Raw HTML can be inserted with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v-html </a:t>
            </a:r>
            <a:r>
              <a:rPr lang="en-US" sz="2000" dirty="0">
                <a:cs typeface="Courier New" panose="02070309020205020404" pitchFamily="49" charset="0"/>
              </a:rPr>
              <a:t>directive</a:t>
            </a:r>
          </a:p>
          <a:p>
            <a:r>
              <a:rPr lang="en-US" sz="2000" dirty="0"/>
              <a:t>Bindings support inline </a:t>
            </a:r>
            <a:r>
              <a:rPr lang="en-US" sz="2000" dirty="0" err="1"/>
              <a:t>javascript</a:t>
            </a:r>
            <a:r>
              <a:rPr lang="en-US" sz="2000" dirty="0"/>
              <a:t> expressions</a:t>
            </a:r>
          </a:p>
          <a:p>
            <a:r>
              <a:rPr lang="en-US" sz="2000" dirty="0"/>
              <a:t>Attribute binding is also supported with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v-bind</a:t>
            </a:r>
          </a:p>
          <a:p>
            <a:r>
              <a:rPr lang="en-US" sz="2000" dirty="0"/>
              <a:t>CSS property and class bindings have extended support</a:t>
            </a:r>
          </a:p>
        </p:txBody>
      </p:sp>
    </p:spTree>
    <p:extLst>
      <p:ext uri="{BB962C8B-B14F-4D97-AF65-F5344CB8AC3E}">
        <p14:creationId xmlns:p14="http://schemas.microsoft.com/office/powerpoint/2010/main" val="2593655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3C02D-39E8-4DB6-A7FC-C93AD5A6F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{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 bindings - Demo</a:t>
            </a:r>
            <a:r>
              <a:rPr lang="en-US" dirty="0"/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F5E92-078B-451C-83AB-AE4D5744B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Input elements are bound via the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v-model</a:t>
            </a:r>
            <a:r>
              <a:rPr lang="en-US" sz="2000" dirty="0">
                <a:cs typeface="Courier New" panose="02070309020205020404" pitchFamily="49" charset="0"/>
              </a:rPr>
              <a:t> directive</a:t>
            </a:r>
          </a:p>
          <a:p>
            <a:r>
              <a:rPr lang="en-US" dirty="0">
                <a:cs typeface="Courier New" panose="02070309020205020404" pitchFamily="49" charset="0"/>
              </a:rPr>
              <a:t>Bindings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v-model</a:t>
            </a:r>
            <a:r>
              <a:rPr lang="en-US" dirty="0">
                <a:cs typeface="Courier New" panose="02070309020205020404" pitchFamily="49" charset="0"/>
              </a:rPr>
              <a:t> are two-way</a:t>
            </a:r>
            <a:endParaRPr lang="en-US" sz="2000" dirty="0">
              <a:cs typeface="Courier New" panose="02070309020205020404" pitchFamily="49" charset="0"/>
            </a:endParaRPr>
          </a:p>
          <a:p>
            <a:r>
              <a:rPr lang="en-US" dirty="0" err="1"/>
              <a:t>Vue</a:t>
            </a:r>
            <a:r>
              <a:rPr lang="en-US" dirty="0"/>
              <a:t> has support for variety of single-input and select elements</a:t>
            </a:r>
          </a:p>
          <a:p>
            <a:r>
              <a:rPr lang="en-US" sz="2000" dirty="0"/>
              <a:t>Binding modifiers: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.number .lazy .trim</a:t>
            </a:r>
          </a:p>
        </p:txBody>
      </p:sp>
    </p:spTree>
    <p:extLst>
      <p:ext uri="{BB962C8B-B14F-4D97-AF65-F5344CB8AC3E}">
        <p14:creationId xmlns:p14="http://schemas.microsoft.com/office/powerpoint/2010/main" val="2909758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44D74-3475-4DFB-A79F-37238CB02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{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Handling events</a:t>
            </a:r>
            <a:r>
              <a:rPr lang="en-US" dirty="0"/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EC361-DAA5-4DB3-88E8-EA768D431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Events are subscribed with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v-on</a:t>
            </a:r>
            <a:r>
              <a:rPr lang="en-US" dirty="0"/>
              <a:t> directive (shorthand @)</a:t>
            </a:r>
          </a:p>
          <a:p>
            <a:r>
              <a:rPr lang="en-US" dirty="0"/>
              <a:t>Could be handled both inline and in a handler method</a:t>
            </a:r>
          </a:p>
          <a:p>
            <a:r>
              <a:rPr lang="en-US" dirty="0"/>
              <a:t>The </a:t>
            </a:r>
            <a:r>
              <a:rPr lang="en-US" dirty="0" err="1"/>
              <a:t>Vue</a:t>
            </a:r>
            <a:r>
              <a:rPr lang="en-US" dirty="0"/>
              <a:t> instance could be accessed inside the handler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</a:p>
          <a:p>
            <a:r>
              <a:rPr lang="en-US" dirty="0">
                <a:cs typeface="Courier New" panose="02070309020205020404" pitchFamily="49" charset="0"/>
              </a:rPr>
              <a:t>The event arguments are supplied in the handler</a:t>
            </a:r>
          </a:p>
          <a:p>
            <a:r>
              <a:rPr lang="en-US" dirty="0"/>
              <a:t>You can pass custom parameters to event handlers</a:t>
            </a:r>
          </a:p>
          <a:p>
            <a:r>
              <a:rPr lang="en-US" dirty="0"/>
              <a:t>Parameters and event information can be combined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$event</a:t>
            </a:r>
          </a:p>
          <a:p>
            <a:r>
              <a:rPr lang="en-US" dirty="0">
                <a:cs typeface="Courier New" panose="02070309020205020404" pitchFamily="49" charset="0"/>
              </a:rPr>
              <a:t>Can apply </a:t>
            </a:r>
            <a:r>
              <a:rPr lang="en-US" dirty="0">
                <a:cs typeface="Courier New" panose="02070309020205020404" pitchFamily="49" charset="0"/>
                <a:hlinkClick r:id="rId3"/>
              </a:rPr>
              <a:t>event modifiers</a:t>
            </a:r>
            <a:r>
              <a:rPr lang="en-US" dirty="0">
                <a:cs typeface="Courier New" panose="02070309020205020404" pitchFamily="49" charset="0"/>
              </a:rPr>
              <a:t>: 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.stop, .prevent, .capture, .self, .once</a:t>
            </a: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181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8D300-529E-475E-B074-0315B236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{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Conditional and List Rendering - Demo</a:t>
            </a:r>
            <a:r>
              <a:rPr lang="en-US" dirty="0"/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D7C7B-EAA3-4BD2-8296-C83787392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Conditional rendering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v-if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v-else</a:t>
            </a:r>
          </a:p>
          <a:p>
            <a:r>
              <a:rPr lang="en-US" dirty="0"/>
              <a:t>Difference between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v-if</a:t>
            </a:r>
            <a:r>
              <a:rPr lang="en-US" dirty="0"/>
              <a:t> and v-show</a:t>
            </a:r>
          </a:p>
          <a:p>
            <a:r>
              <a:rPr lang="en-US" dirty="0"/>
              <a:t>Using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v-for</a:t>
            </a:r>
            <a:r>
              <a:rPr lang="en-US" dirty="0"/>
              <a:t> directive to loop over:</a:t>
            </a:r>
          </a:p>
          <a:p>
            <a:pPr lvl="1"/>
            <a:r>
              <a:rPr lang="en-US" dirty="0"/>
              <a:t>Numerical range</a:t>
            </a:r>
          </a:p>
          <a:p>
            <a:pPr lvl="1"/>
            <a:r>
              <a:rPr lang="en-US" dirty="0"/>
              <a:t>JavaScript Object {}</a:t>
            </a:r>
          </a:p>
          <a:p>
            <a:pPr lvl="1"/>
            <a:r>
              <a:rPr lang="en-US" dirty="0"/>
              <a:t>JavaScript Array []</a:t>
            </a:r>
          </a:p>
          <a:p>
            <a:r>
              <a:rPr lang="en-US" dirty="0"/>
              <a:t>Conditional rendering during load (Cloaking)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115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015BA-0A43-4C18-A917-2C2E27471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{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Watchers and computed properties – Demo</a:t>
            </a:r>
            <a:r>
              <a:rPr lang="en-US" dirty="0"/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66109-9E10-445A-9963-B8B2DEEF4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Watchers and computed properties build upon the </a:t>
            </a:r>
            <a:r>
              <a:rPr lang="en-US" dirty="0" err="1"/>
              <a:t>Vue</a:t>
            </a:r>
            <a:r>
              <a:rPr lang="en-US" dirty="0"/>
              <a:t> reactivity system.</a:t>
            </a:r>
          </a:p>
          <a:p>
            <a:r>
              <a:rPr lang="en-US" dirty="0"/>
              <a:t>Offer a powerful way to respond to data change</a:t>
            </a:r>
          </a:p>
          <a:p>
            <a:r>
              <a:rPr lang="en-US" dirty="0"/>
              <a:t>Supply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current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previous</a:t>
            </a:r>
            <a:r>
              <a:rPr lang="en-US" dirty="0"/>
              <a:t> parameters in the handler</a:t>
            </a:r>
          </a:p>
          <a:p>
            <a:r>
              <a:rPr lang="en-US" dirty="0"/>
              <a:t>Computed properties – syntactic sugar for expressions</a:t>
            </a:r>
          </a:p>
        </p:txBody>
      </p:sp>
    </p:spTree>
    <p:extLst>
      <p:ext uri="{BB962C8B-B14F-4D97-AF65-F5344CB8AC3E}">
        <p14:creationId xmlns:p14="http://schemas.microsoft.com/office/powerpoint/2010/main" val="1063910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F9653-74E3-4A94-B19F-80E527AFF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2239" y="2700867"/>
            <a:ext cx="4335340" cy="1826581"/>
          </a:xfrm>
        </p:spPr>
        <p:txBody>
          <a:bodyPr/>
          <a:lstStyle/>
          <a:p>
            <a:r>
              <a:rPr lang="en-US" dirty="0"/>
              <a:t>{</a:t>
            </a:r>
            <a:r>
              <a:rPr lang="en-US" dirty="0">
                <a:solidFill>
                  <a:schemeClr val="tx2"/>
                </a:solidFill>
              </a:rPr>
              <a:t>Short Break</a:t>
            </a:r>
            <a:r>
              <a:rPr lang="en-US" dirty="0"/>
              <a:t>}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36D0C-C3AE-4103-B296-7D8AEAE3E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22239" y="4527448"/>
            <a:ext cx="4335340" cy="860400"/>
          </a:xfrm>
        </p:spPr>
        <p:txBody>
          <a:bodyPr/>
          <a:lstStyle/>
          <a:p>
            <a:r>
              <a:rPr lang="en-US" dirty="0"/>
              <a:t>Please take ~10 minutes to relax and recharge</a:t>
            </a:r>
          </a:p>
          <a:p>
            <a:endParaRPr lang="en-US" dirty="0"/>
          </a:p>
        </p:txBody>
      </p:sp>
      <p:pic>
        <p:nvPicPr>
          <p:cNvPr id="4" name="Graphic 3" descr="Coffee">
            <a:extLst>
              <a:ext uri="{FF2B5EF4-FFF2-40B4-BE49-F238E27FC236}">
                <a16:creationId xmlns:a16="http://schemas.microsoft.com/office/drawing/2014/main" id="{F7C80AEA-3CD1-436E-B0B4-D56570ECA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0617" y="1261330"/>
            <a:ext cx="4335340" cy="433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14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E147A-B282-47BE-AAAD-89A3E3D42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{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Vue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Components - Demo</a:t>
            </a:r>
            <a:r>
              <a:rPr lang="en-US" dirty="0"/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1A706-2BA8-421E-A0FE-695585A2F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342898" cy="3880773"/>
          </a:xfrm>
        </p:spPr>
        <p:txBody>
          <a:bodyPr/>
          <a:lstStyle/>
          <a:p>
            <a:r>
              <a:rPr lang="en-US" dirty="0"/>
              <a:t>Powerful way to facilitate code reuse</a:t>
            </a:r>
          </a:p>
          <a:p>
            <a:r>
              <a:rPr lang="en-US" dirty="0" err="1"/>
              <a:t>Vue</a:t>
            </a:r>
            <a:r>
              <a:rPr lang="en-US" dirty="0"/>
              <a:t> components are also </a:t>
            </a:r>
            <a:r>
              <a:rPr lang="en-US" dirty="0" err="1"/>
              <a:t>Vue</a:t>
            </a:r>
            <a:r>
              <a:rPr lang="en-US" dirty="0"/>
              <a:t> instances</a:t>
            </a:r>
          </a:p>
          <a:p>
            <a:r>
              <a:rPr lang="en-US" dirty="0"/>
              <a:t>Can register both globally and locally</a:t>
            </a:r>
          </a:p>
          <a:p>
            <a:r>
              <a:rPr lang="en-US" dirty="0"/>
              <a:t>The data object must be a function</a:t>
            </a:r>
          </a:p>
          <a:p>
            <a:r>
              <a:rPr lang="en-US" dirty="0"/>
              <a:t>Components can be composed</a:t>
            </a:r>
          </a:p>
          <a:p>
            <a:r>
              <a:rPr lang="en-US" dirty="0"/>
              <a:t>Components data is isolated from each other</a:t>
            </a:r>
          </a:p>
          <a:p>
            <a:r>
              <a:rPr lang="en-US" dirty="0"/>
              <a:t>Can communicate through well defined interfaces:</a:t>
            </a:r>
          </a:p>
          <a:p>
            <a:pPr lvl="1"/>
            <a:r>
              <a:rPr lang="en-US" dirty="0"/>
              <a:t>Props down</a:t>
            </a:r>
          </a:p>
          <a:p>
            <a:pPr lvl="1"/>
            <a:r>
              <a:rPr lang="en-US" dirty="0"/>
              <a:t>Events up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026" name="Picture 2" descr="props down, events up">
            <a:extLst>
              <a:ext uri="{FF2B5EF4-FFF2-40B4-BE49-F238E27FC236}">
                <a16:creationId xmlns:a16="http://schemas.microsoft.com/office/drawing/2014/main" id="{FCDFFE0D-71F4-4863-81BB-20BFE71F5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029" y="2300749"/>
            <a:ext cx="3067991" cy="250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092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4D8E9-60FA-41FC-8C84-5640B881E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{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Vue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Props – Demo</a:t>
            </a:r>
            <a:r>
              <a:rPr lang="en-US" dirty="0"/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B0133-4A81-4333-AFC2-1C32B92AF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pass data to children</a:t>
            </a:r>
          </a:p>
          <a:p>
            <a:r>
              <a:rPr lang="en-US" dirty="0"/>
              <a:t>Meant to be one-way although two-way is supported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.sync</a:t>
            </a:r>
          </a:p>
          <a:p>
            <a:r>
              <a:rPr lang="en-US" dirty="0">
                <a:cs typeface="Courier New" panose="02070309020205020404" pitchFamily="49" charset="0"/>
              </a:rPr>
              <a:t>Props can be set with local values or bound</a:t>
            </a:r>
          </a:p>
          <a:p>
            <a:r>
              <a:rPr lang="en-US" dirty="0">
                <a:cs typeface="Courier New" panose="02070309020205020404" pitchFamily="49" charset="0"/>
              </a:rPr>
              <a:t>Props can be validated</a:t>
            </a:r>
          </a:p>
          <a:p>
            <a:r>
              <a:rPr lang="en-US" dirty="0">
                <a:cs typeface="Courier New" panose="02070309020205020404" pitchFamily="49" charset="0"/>
              </a:rPr>
              <a:t>Camel vs Kebab casing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0116BC-E9A0-4316-A731-837ECEBB6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4277956"/>
            <a:ext cx="5626049" cy="212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48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6BF58-A207-4A33-A2C3-5A35482A0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{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Vue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Custom Events – Demo</a:t>
            </a:r>
            <a:r>
              <a:rPr lang="en-US" dirty="0"/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366D5-FAD7-4EE0-8A02-34DE000FD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pass data to the parent</a:t>
            </a:r>
          </a:p>
          <a:p>
            <a:r>
              <a:rPr lang="en-US" dirty="0"/>
              <a:t>Listened for by with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v-on</a:t>
            </a:r>
            <a:r>
              <a:rPr lang="en-US" dirty="0"/>
              <a:t> directive</a:t>
            </a:r>
          </a:p>
          <a:p>
            <a:r>
              <a:rPr lang="en-US" dirty="0"/>
              <a:t>Emitted using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$emit(‘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’, 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r>
              <a:rPr lang="en-US" dirty="0">
                <a:cs typeface="Courier New" panose="02070309020205020404" pitchFamily="49" charset="0"/>
              </a:rPr>
              <a:t> method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Events and Props can be used to support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v-model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2FD32C-5AD0-4290-A2E7-F7E18CAC4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4100975"/>
            <a:ext cx="7713868" cy="147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149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26C4D-0293-459F-9B21-E2A73C1F2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{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Kendo UI library for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Vue</a:t>
            </a:r>
            <a:r>
              <a:rPr lang="en-US" dirty="0"/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684C5-8607-41B1-BC4E-30997D3E3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811956" cy="3880773"/>
          </a:xfrm>
        </p:spPr>
        <p:txBody>
          <a:bodyPr/>
          <a:lstStyle/>
          <a:p>
            <a:r>
              <a:rPr lang="en-US" dirty="0"/>
              <a:t>Based on Kendo UI for jQuery</a:t>
            </a:r>
          </a:p>
          <a:p>
            <a:r>
              <a:rPr lang="en-US" dirty="0"/>
              <a:t>Implemented as </a:t>
            </a:r>
            <a:r>
              <a:rPr lang="en-US" dirty="0" err="1"/>
              <a:t>Vue</a:t>
            </a:r>
            <a:r>
              <a:rPr lang="en-US" dirty="0"/>
              <a:t> wrappers on top of the jQuery components</a:t>
            </a:r>
          </a:p>
          <a:p>
            <a:r>
              <a:rPr lang="en-US" dirty="0"/>
              <a:t>Can actually access the underlying kendo widget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kendoWidget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>
                <a:cs typeface="Courier New" panose="02070309020205020404" pitchFamily="49" charset="0"/>
              </a:rPr>
              <a:t>There are </a:t>
            </a:r>
            <a:r>
              <a:rPr lang="en-US" dirty="0" err="1">
                <a:cs typeface="Courier New" panose="02070309020205020404" pitchFamily="49" charset="0"/>
              </a:rPr>
              <a:t>KendoUI</a:t>
            </a:r>
            <a:r>
              <a:rPr lang="en-US" dirty="0">
                <a:cs typeface="Courier New" panose="02070309020205020404" pitchFamily="49" charset="0"/>
              </a:rPr>
              <a:t> wrappers for: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Angular.js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React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Server-side frameworks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38590C-164E-41A9-85E8-248BFB412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160589"/>
            <a:ext cx="3373639" cy="355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36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94E7DCC-FD1D-44D9-88C9-4E9892B3AF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762148"/>
              </p:ext>
            </p:extLst>
          </p:nvPr>
        </p:nvGraphicFramePr>
        <p:xfrm>
          <a:off x="615696" y="1075386"/>
          <a:ext cx="8345424" cy="4966640"/>
        </p:xfrm>
        <a:graphic>
          <a:graphicData uri="http://schemas.openxmlformats.org/drawingml/2006/table">
            <a:tbl>
              <a:tblPr/>
              <a:tblGrid>
                <a:gridCol w="2781808">
                  <a:extLst>
                    <a:ext uri="{9D8B030D-6E8A-4147-A177-3AD203B41FA5}">
                      <a16:colId xmlns:a16="http://schemas.microsoft.com/office/drawing/2014/main" val="2561621659"/>
                    </a:ext>
                  </a:extLst>
                </a:gridCol>
                <a:gridCol w="2781808">
                  <a:extLst>
                    <a:ext uri="{9D8B030D-6E8A-4147-A177-3AD203B41FA5}">
                      <a16:colId xmlns:a16="http://schemas.microsoft.com/office/drawing/2014/main" val="123559643"/>
                    </a:ext>
                  </a:extLst>
                </a:gridCol>
                <a:gridCol w="2781808">
                  <a:extLst>
                    <a:ext uri="{9D8B030D-6E8A-4147-A177-3AD203B41FA5}">
                      <a16:colId xmlns:a16="http://schemas.microsoft.com/office/drawing/2014/main" val="476010698"/>
                    </a:ext>
                  </a:extLst>
                </a:gridCol>
              </a:tblGrid>
              <a:tr h="37383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1" i="0" dirty="0">
                          <a:solidFill>
                            <a:srgbClr val="000000"/>
                          </a:solidFill>
                          <a:effectLst/>
                          <a:latin typeface="&amp;quot"/>
                        </a:rPr>
                        <a:t>Date</a:t>
                      </a:r>
                      <a:endParaRPr lang="en-US" sz="1200" b="0" i="0" dirty="0">
                        <a:solidFill>
                          <a:srgbClr val="000000"/>
                        </a:solidFill>
                        <a:effectLst/>
                        <a:latin typeface="&amp;quot"/>
                      </a:endParaRP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1" i="0">
                          <a:solidFill>
                            <a:srgbClr val="000000"/>
                          </a:solidFill>
                          <a:effectLst/>
                          <a:latin typeface="&amp;quot"/>
                        </a:rPr>
                        <a:t>Time</a:t>
                      </a:r>
                      <a:endParaRPr lang="en-US" sz="1200" b="0" i="0">
                        <a:solidFill>
                          <a:srgbClr val="000000"/>
                        </a:solidFill>
                        <a:effectLst/>
                        <a:latin typeface="&amp;quot"/>
                      </a:endParaRP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1" i="0">
                          <a:solidFill>
                            <a:srgbClr val="000000"/>
                          </a:solidFill>
                          <a:effectLst/>
                          <a:latin typeface="&amp;quot"/>
                        </a:rPr>
                        <a:t>Course</a:t>
                      </a:r>
                      <a:endParaRPr lang="en-US" sz="1200" b="0" i="0">
                        <a:solidFill>
                          <a:srgbClr val="000000"/>
                        </a:solidFill>
                        <a:effectLst/>
                        <a:latin typeface="&amp;quot"/>
                      </a:endParaRP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0071543"/>
                  </a:ext>
                </a:extLst>
              </a:tr>
              <a:tr h="37383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&amp;quot"/>
                        </a:rPr>
                        <a:t>February 28, 2018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&amp;quot"/>
                        </a:rPr>
                        <a:t>9am - 1pm EST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&amp;quot"/>
                        </a:rPr>
                        <a:t>Kendo UI &amp; Angular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39216"/>
                  </a:ext>
                </a:extLst>
              </a:tr>
              <a:tr h="61415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&amp;quot"/>
                        </a:rPr>
                        <a:t>March 7, 2018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60BE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&amp;quot"/>
                        </a:rPr>
                        <a:t>9am - 1pm EST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60BE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&amp;quot"/>
                        </a:rPr>
                        <a:t>Telerik UI for ASP.NET MVC and ASP.NET Core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60BE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5659597"/>
                  </a:ext>
                </a:extLst>
              </a:tr>
              <a:tr h="37383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&amp;quot"/>
                        </a:rPr>
                        <a:t>March 8, 2018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60BE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&amp;quot"/>
                        </a:rPr>
                        <a:t>9am - 1pm EST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60BE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&amp;quot"/>
                        </a:rPr>
                        <a:t>Kendo UI &amp; React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60BE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324541"/>
                  </a:ext>
                </a:extLst>
              </a:tr>
              <a:tr h="37383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&amp;quot"/>
                        </a:rPr>
                        <a:t>March 14, 2018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&amp;quot"/>
                        </a:rPr>
                        <a:t>9am - 1pm EST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&amp;quot"/>
                        </a:rPr>
                        <a:t>Kendo UI &amp; jQuery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0917725"/>
                  </a:ext>
                </a:extLst>
              </a:tr>
              <a:tr h="37383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1" i="0" dirty="0">
                          <a:solidFill>
                            <a:schemeClr val="accent1"/>
                          </a:solidFill>
                          <a:effectLst/>
                          <a:latin typeface="&amp;quot"/>
                        </a:rPr>
                        <a:t>March 22, 2018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1" i="0" dirty="0">
                          <a:solidFill>
                            <a:schemeClr val="accent1"/>
                          </a:solidFill>
                          <a:effectLst/>
                          <a:latin typeface="&amp;quot"/>
                        </a:rPr>
                        <a:t>9am - 1pm EST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1" i="0" dirty="0">
                          <a:solidFill>
                            <a:schemeClr val="accent1"/>
                          </a:solidFill>
                          <a:effectLst/>
                          <a:latin typeface="&amp;quot"/>
                        </a:rPr>
                        <a:t>Kendo UI &amp; </a:t>
                      </a:r>
                      <a:r>
                        <a:rPr lang="en-US" sz="1200" b="1" i="0" dirty="0" err="1">
                          <a:solidFill>
                            <a:schemeClr val="accent1"/>
                          </a:solidFill>
                          <a:effectLst/>
                          <a:latin typeface="&amp;quot"/>
                        </a:rPr>
                        <a:t>Vue</a:t>
                      </a:r>
                      <a:endParaRPr lang="en-US" sz="1200" b="1" i="0" dirty="0">
                        <a:solidFill>
                          <a:schemeClr val="accent1"/>
                        </a:solidFill>
                        <a:effectLst/>
                        <a:latin typeface="&amp;quot"/>
                      </a:endParaRP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7988344"/>
                  </a:ext>
                </a:extLst>
              </a:tr>
              <a:tr h="37383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&amp;quot"/>
                        </a:rPr>
                        <a:t>March 27, 2018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&amp;quot"/>
                        </a:rPr>
                        <a:t>9am - 1pm EST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1" i="0">
                          <a:solidFill>
                            <a:srgbClr val="000000"/>
                          </a:solidFill>
                          <a:effectLst/>
                          <a:latin typeface="&amp;quot"/>
                        </a:rPr>
                        <a:t>Telerik UI for Xamarin</a:t>
                      </a:r>
                      <a:endParaRPr lang="en-US" sz="1200" b="0" i="0">
                        <a:solidFill>
                          <a:srgbClr val="000000"/>
                        </a:solidFill>
                        <a:effectLst/>
                        <a:latin typeface="&amp;quot"/>
                      </a:endParaRP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8834946"/>
                  </a:ext>
                </a:extLst>
              </a:tr>
              <a:tr h="37383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&amp;quot"/>
                        </a:rPr>
                        <a:t>March 30, 2018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&amp;quot"/>
                        </a:rPr>
                        <a:t>9am - 1pm EST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1" i="0">
                          <a:solidFill>
                            <a:srgbClr val="000000"/>
                          </a:solidFill>
                          <a:effectLst/>
                          <a:latin typeface="&amp;quot"/>
                        </a:rPr>
                        <a:t>Telerik UI for WPF</a:t>
                      </a:r>
                      <a:endParaRPr lang="en-US" sz="1200" b="0" i="0">
                        <a:solidFill>
                          <a:srgbClr val="000000"/>
                        </a:solidFill>
                        <a:effectLst/>
                        <a:latin typeface="&amp;quot"/>
                      </a:endParaRP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6167112"/>
                  </a:ext>
                </a:extLst>
              </a:tr>
              <a:tr h="61415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&amp;quot"/>
                        </a:rPr>
                        <a:t>April 5, 2018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&amp;quot"/>
                        </a:rPr>
                        <a:t>9am - 1pm EST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1" i="0">
                          <a:solidFill>
                            <a:srgbClr val="000000"/>
                          </a:solidFill>
                          <a:effectLst/>
                          <a:latin typeface="&amp;quot"/>
                        </a:rPr>
                        <a:t>Telerik Reporting &amp; Telerik Report Server</a:t>
                      </a:r>
                      <a:endParaRPr lang="en-US" sz="1200" b="0" i="0">
                        <a:solidFill>
                          <a:srgbClr val="000000"/>
                        </a:solidFill>
                        <a:effectLst/>
                        <a:latin typeface="&amp;quot"/>
                      </a:endParaRP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6508029"/>
                  </a:ext>
                </a:extLst>
              </a:tr>
              <a:tr h="37383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&amp;quot"/>
                        </a:rPr>
                        <a:t>April 10, 2018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&amp;quot"/>
                        </a:rPr>
                        <a:t>9am - 1pm EST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1" i="0">
                          <a:solidFill>
                            <a:srgbClr val="000000"/>
                          </a:solidFill>
                          <a:effectLst/>
                          <a:latin typeface="&amp;quot"/>
                        </a:rPr>
                        <a:t>Telerik UI for WinForms</a:t>
                      </a:r>
                      <a:endParaRPr lang="en-US" sz="1200" b="0" i="0">
                        <a:solidFill>
                          <a:srgbClr val="000000"/>
                        </a:solidFill>
                        <a:effectLst/>
                        <a:latin typeface="&amp;quot"/>
                      </a:endParaRP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2177374"/>
                  </a:ext>
                </a:extLst>
              </a:tr>
              <a:tr h="37383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&amp;quot"/>
                        </a:rPr>
                        <a:t>April 12, 2018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&amp;quot"/>
                        </a:rPr>
                        <a:t>9am - 1pm EST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nb-NO" sz="1200" b="1" i="0">
                          <a:solidFill>
                            <a:srgbClr val="000000"/>
                          </a:solidFill>
                          <a:effectLst/>
                          <a:latin typeface="&amp;quot"/>
                        </a:rPr>
                        <a:t>Telerik UI for ASP.NET AJAX</a:t>
                      </a:r>
                      <a:endParaRPr lang="nb-NO" sz="1200" b="0" i="0">
                        <a:solidFill>
                          <a:srgbClr val="000000"/>
                        </a:solidFill>
                        <a:effectLst/>
                        <a:latin typeface="&amp;quot"/>
                      </a:endParaRP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7706580"/>
                  </a:ext>
                </a:extLst>
              </a:tr>
              <a:tr h="37383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&amp;quot"/>
                        </a:rPr>
                        <a:t>April 13, 2018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&amp;quot"/>
                        </a:rPr>
                        <a:t>9am - 1pm EST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1" i="0" dirty="0">
                          <a:solidFill>
                            <a:srgbClr val="000000"/>
                          </a:solidFill>
                          <a:effectLst/>
                          <a:latin typeface="&amp;quot"/>
                        </a:rPr>
                        <a:t>Telerik UI for UWP</a:t>
                      </a:r>
                      <a:endParaRPr lang="en-US" sz="1200" b="0" i="0" dirty="0">
                        <a:solidFill>
                          <a:srgbClr val="000000"/>
                        </a:solidFill>
                        <a:effectLst/>
                        <a:latin typeface="&amp;quot"/>
                      </a:endParaRP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3270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8095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56D88C3-1DBB-421C-B6F9-4BE4A48621AB}"/>
              </a:ext>
            </a:extLst>
          </p:cNvPr>
          <p:cNvGraphicFramePr/>
          <p:nvPr>
            <p:extLst/>
          </p:nvPr>
        </p:nvGraphicFramePr>
        <p:xfrm>
          <a:off x="1001776" y="1181687"/>
          <a:ext cx="7966378" cy="4965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D93B2CE-B2CE-4643-9621-0AFB9002AE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725" y="3355998"/>
            <a:ext cx="914479" cy="61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6590D29-2AA4-4CE0-B598-811F6BD5D0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16590D29-2AA4-4CE0-B598-811F6BD5D0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C85FF8A-9E74-44DD-BE24-7F59E67426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DC85FF8A-9E74-44DD-BE24-7F59E67426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6593A2E-CA97-4464-B9B9-AEC806A83A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56593A2E-CA97-4464-B9B9-AEC806A83A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6AB7076-1F6C-4E74-872C-891ABD8996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96AB7076-1F6C-4E74-872C-891ABD8996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D93C0A5-4544-4717-A187-D16FEF2884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4D93C0A5-4544-4717-A187-D16FEF2884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3BE2B9A-2B16-4FB3-985D-90D3222BFA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33BE2B9A-2B16-4FB3-985D-90D3222BFA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AB03F7A-75D3-470F-AA10-27D565C3A2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2AB03F7A-75D3-470F-AA10-27D565C3A2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20D575D-7D4B-4307-A1AC-9E669C999A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D20D575D-7D4B-4307-A1AC-9E669C999A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DB44CEC-CDA8-44CC-9274-2540E6534C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9DB44CEC-CDA8-44CC-9274-2540E6534C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E21F700-39CB-49B8-B473-70424A6336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dgm id="{4E21F700-39CB-49B8-B473-70424A6336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6544A79-4316-43B6-BFC4-364139061D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D6544A79-4316-43B6-BFC4-364139061D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B63372B-6136-427C-8C75-B3025BA5B7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graphicEl>
                                              <a:dgm id="{8B63372B-6136-427C-8C75-B3025BA5B7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5FFAED2-91CB-49A8-92E4-15F5F6EC7B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graphicEl>
                                              <a:dgm id="{E5FFAED2-91CB-49A8-92E4-15F5F6EC7B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A7E62AE-AAB0-4AF6-B808-A4B35DCBFF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graphicEl>
                                              <a:dgm id="{7A7E62AE-AAB0-4AF6-B808-A4B35DCBFF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F0D6065-DF2A-4261-92B4-F83A44474F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graphicEl>
                                              <a:dgm id="{6F0D6065-DF2A-4261-92B4-F83A44474F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97C687D-AA6A-47A4-BBA5-B4DEFF9A2E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">
                                            <p:graphicEl>
                                              <a:dgm id="{397C687D-AA6A-47A4-BBA5-B4DEFF9A2E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521F00B-0237-4B8F-84B6-5D42BD4629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>
                                            <p:graphicEl>
                                              <a:dgm id="{8521F00B-0237-4B8F-84B6-5D42BD4629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7034C-114A-46DC-8ACC-045A33E5D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{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Building real-world apps with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Vue</a:t>
            </a:r>
            <a:r>
              <a:rPr lang="en-US" dirty="0"/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58C7C-2032-412B-83CF-32B9D3E5F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173292" cy="3880773"/>
          </a:xfrm>
        </p:spPr>
        <p:txBody>
          <a:bodyPr/>
          <a:lstStyle/>
          <a:p>
            <a:r>
              <a:rPr lang="en-US" dirty="0" err="1"/>
              <a:t>Vue</a:t>
            </a:r>
            <a:r>
              <a:rPr lang="en-US" dirty="0"/>
              <a:t> is simply a library that facilitates MVVM</a:t>
            </a:r>
          </a:p>
          <a:p>
            <a:r>
              <a:rPr lang="en-US" dirty="0"/>
              <a:t>There are many other pieces in the </a:t>
            </a:r>
            <a:r>
              <a:rPr lang="en-US" dirty="0" err="1"/>
              <a:t>Vue</a:t>
            </a:r>
            <a:r>
              <a:rPr lang="en-US" dirty="0"/>
              <a:t> ecosystem</a:t>
            </a:r>
          </a:p>
          <a:p>
            <a:r>
              <a:rPr lang="en-US" dirty="0" err="1">
                <a:hlinkClick r:id="rId2"/>
              </a:rPr>
              <a:t>VueRouter</a:t>
            </a:r>
            <a:r>
              <a:rPr lang="en-US" dirty="0"/>
              <a:t> provides routing capabilities</a:t>
            </a:r>
          </a:p>
          <a:p>
            <a:pPr algn="just"/>
            <a:r>
              <a:rPr lang="en-US" dirty="0" err="1">
                <a:hlinkClick r:id="rId3"/>
              </a:rPr>
              <a:t>VueEx</a:t>
            </a:r>
            <a:r>
              <a:rPr lang="en-US" dirty="0"/>
              <a:t> provides state management services</a:t>
            </a:r>
          </a:p>
          <a:p>
            <a:pPr algn="just"/>
            <a:r>
              <a:rPr lang="en-US" dirty="0"/>
              <a:t>Single file components with Webpack</a:t>
            </a:r>
          </a:p>
          <a:p>
            <a:pPr algn="just"/>
            <a:r>
              <a:rPr lang="en-US" dirty="0"/>
              <a:t>Setting up a project is convoluted</a:t>
            </a:r>
          </a:p>
          <a:p>
            <a:pPr algn="just"/>
            <a:r>
              <a:rPr lang="en-US" dirty="0" err="1"/>
              <a:t>Vue</a:t>
            </a:r>
            <a:r>
              <a:rPr lang="en-US" dirty="0"/>
              <a:t> CLI to the rescue!</a:t>
            </a:r>
          </a:p>
          <a:p>
            <a:pPr algn="just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install -g @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/cli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11FBA-5F0B-4512-839A-18E6EBE314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14526"/>
            <a:ext cx="3977102" cy="437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019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F9653-74E3-4A94-B19F-80E527AFF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2239" y="2700867"/>
            <a:ext cx="4335340" cy="1826581"/>
          </a:xfrm>
        </p:spPr>
        <p:txBody>
          <a:bodyPr/>
          <a:lstStyle/>
          <a:p>
            <a:r>
              <a:rPr lang="en-US" dirty="0"/>
              <a:t>{</a:t>
            </a:r>
            <a:r>
              <a:rPr lang="en-US" dirty="0">
                <a:solidFill>
                  <a:schemeClr val="tx2"/>
                </a:solidFill>
              </a:rPr>
              <a:t>Short Break</a:t>
            </a:r>
            <a:r>
              <a:rPr lang="en-US" dirty="0"/>
              <a:t>}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36D0C-C3AE-4103-B296-7D8AEAE3E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22239" y="4527448"/>
            <a:ext cx="4335340" cy="860400"/>
          </a:xfrm>
        </p:spPr>
        <p:txBody>
          <a:bodyPr/>
          <a:lstStyle/>
          <a:p>
            <a:r>
              <a:rPr lang="en-US" dirty="0"/>
              <a:t>Please take ~10 minutes to relax and recharge</a:t>
            </a:r>
          </a:p>
          <a:p>
            <a:endParaRPr lang="en-US" dirty="0"/>
          </a:p>
        </p:txBody>
      </p:sp>
      <p:pic>
        <p:nvPicPr>
          <p:cNvPr id="4" name="Graphic 3" descr="Coffee">
            <a:extLst>
              <a:ext uri="{FF2B5EF4-FFF2-40B4-BE49-F238E27FC236}">
                <a16:creationId xmlns:a16="http://schemas.microsoft.com/office/drawing/2014/main" id="{F7C80AEA-3CD1-436E-B0B4-D56570ECA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0617" y="1261330"/>
            <a:ext cx="4335340" cy="433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869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2A4CDB-192D-48E8-8400-18C5E76E4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4594124"/>
            <a:ext cx="8596668" cy="759235"/>
          </a:xfrm>
        </p:spPr>
        <p:txBody>
          <a:bodyPr/>
          <a:lstStyle/>
          <a:p>
            <a:r>
              <a:rPr lang="en-US" dirty="0"/>
              <a:t>{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Live Code Demo</a:t>
            </a:r>
            <a:r>
              <a:rPr lang="en-US" dirty="0"/>
              <a:t>}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CD280-E802-4740-848F-B1B0EDABA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5353359"/>
            <a:ext cx="8596668" cy="860400"/>
          </a:xfrm>
        </p:spPr>
        <p:txBody>
          <a:bodyPr/>
          <a:lstStyle/>
          <a:p>
            <a:r>
              <a:rPr lang="en-US" dirty="0"/>
              <a:t>We will build a real-world dashboard app together with the </a:t>
            </a:r>
            <a:r>
              <a:rPr lang="en-US" dirty="0" err="1"/>
              <a:t>Vue</a:t>
            </a:r>
            <a:r>
              <a:rPr lang="en-US" dirty="0"/>
              <a:t> CLI!</a:t>
            </a:r>
          </a:p>
        </p:txBody>
      </p:sp>
      <p:pic>
        <p:nvPicPr>
          <p:cNvPr id="1026" name="Picture 2" descr="Image result for coding">
            <a:extLst>
              <a:ext uri="{FF2B5EF4-FFF2-40B4-BE49-F238E27FC236}">
                <a16:creationId xmlns:a16="http://schemas.microsoft.com/office/drawing/2014/main" id="{F6069DCA-F970-4473-AF37-39B542E2C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912" y="1125660"/>
            <a:ext cx="5629514" cy="316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079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themebuilder.telerik.com/assets/styles/images/bg-pattern.png">
            <a:extLst>
              <a:ext uri="{FF2B5EF4-FFF2-40B4-BE49-F238E27FC236}">
                <a16:creationId xmlns:a16="http://schemas.microsoft.com/office/drawing/2014/main" id="{15CFD102-DE36-4379-BD6D-1858B0D025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24738" b="24126"/>
          <a:stretch/>
        </p:blipFill>
        <p:spPr bwMode="auto">
          <a:xfrm>
            <a:off x="1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3A6596D4-D53C-424F-9F16-CC8686C079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1BB890B-70D4-42FE-A599-6AEF1A42D97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42D646-B58C-43C8-8152-01BC782B725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9772CABD-4211-42AA-B349-D4002E52F1E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BBD91630-4DBA-4294-8016-FEB5C3B0CED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E67D1587-504D-41BC-9D48-B61257BFBCF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8765DD1A-F044-4DE7-8A9B-7C30DC85A4A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2FE2170D-72D6-48A8-8E9A-BFF3BF03D03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01D19436-094D-463D-AFEA-870FDBD037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9A2DE6E0-967C-4C58-8558-EC08F1138BD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559A5F2-8BE0-4998-A1E4-1B145465A98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23D6BEE0-6B45-4878-A9D4-C20657179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238" y="3048000"/>
            <a:ext cx="4280662" cy="9997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dirty="0"/>
              <a:t>{</a:t>
            </a:r>
            <a:r>
              <a:rPr lang="en-US" sz="4400" dirty="0">
                <a:solidFill>
                  <a:schemeClr val="bg1"/>
                </a:solidFill>
              </a:rPr>
              <a:t>Theme Builder</a:t>
            </a:r>
            <a:r>
              <a:rPr lang="en-US" sz="4400" dirty="0"/>
              <a:t>}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684F759-942E-4DB6-9AF9-F6C03905B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04200" y="4304714"/>
            <a:ext cx="5241658" cy="8430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URL: </a:t>
            </a:r>
            <a:r>
              <a:rPr lang="en-US" sz="1600" dirty="0">
                <a:hlinkClick r:id="rId3"/>
              </a:rPr>
              <a:t>http://themebuilder.telerik.com/kendo-ui</a:t>
            </a:r>
            <a:endParaRPr lang="en-US" sz="16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0862518-445D-4A0F-A55A-A362AA525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052" y="6243857"/>
            <a:ext cx="609600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79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9E9FC1-6F83-407B-B906-4F2398D0C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{</a:t>
            </a:r>
            <a:r>
              <a:rPr lang="en-US" dirty="0">
                <a:solidFill>
                  <a:schemeClr val="tx2"/>
                </a:solidFill>
              </a:rPr>
              <a:t>Resources</a:t>
            </a:r>
            <a:r>
              <a:rPr lang="en-US" dirty="0"/>
              <a:t>}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1868D5-2443-42A9-A1EB-69C5FB93A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/>
              <a:t>Vue.js Documentation:</a:t>
            </a:r>
          </a:p>
          <a:p>
            <a:pPr lvl="1"/>
            <a:r>
              <a:rPr lang="en-US" sz="1600" dirty="0">
                <a:hlinkClick r:id="rId2"/>
              </a:rPr>
              <a:t>https://vuejs.org/v2/guide/</a:t>
            </a:r>
            <a:endParaRPr lang="en-US" sz="1600" dirty="0"/>
          </a:p>
          <a:p>
            <a:r>
              <a:rPr lang="en-US" sz="2000" dirty="0"/>
              <a:t>Vue.js API Reference</a:t>
            </a:r>
          </a:p>
          <a:p>
            <a:pPr lvl="1"/>
            <a:r>
              <a:rPr lang="en-US" dirty="0">
                <a:hlinkClick r:id="rId3"/>
              </a:rPr>
              <a:t>https://vuejs.org/v2/api/</a:t>
            </a:r>
            <a:endParaRPr lang="en-US" dirty="0"/>
          </a:p>
          <a:p>
            <a:r>
              <a:rPr lang="en-US" sz="2000" dirty="0"/>
              <a:t>Kendo UI for </a:t>
            </a:r>
            <a:r>
              <a:rPr lang="en-US" sz="2000" dirty="0" err="1"/>
              <a:t>Vue</a:t>
            </a:r>
            <a:r>
              <a:rPr lang="en-US" sz="2000" dirty="0"/>
              <a:t> Demos:</a:t>
            </a:r>
          </a:p>
          <a:p>
            <a:pPr lvl="1"/>
            <a:r>
              <a:rPr lang="en-US" dirty="0">
                <a:hlinkClick r:id="rId4"/>
              </a:rPr>
              <a:t>https://www.telerik.com/kendo-vue-ui/components/</a:t>
            </a:r>
            <a:endParaRPr lang="en-US" dirty="0"/>
          </a:p>
          <a:p>
            <a:r>
              <a:rPr lang="en-US" sz="2000" dirty="0"/>
              <a:t>Kendo UI Blog:</a:t>
            </a:r>
          </a:p>
          <a:p>
            <a:pPr lvl="1"/>
            <a:r>
              <a:rPr lang="en-US" sz="1800" dirty="0">
                <a:hlinkClick r:id="rId5"/>
              </a:rPr>
              <a:t>https://www.telerik.com/blogs/kendo-ui</a:t>
            </a:r>
            <a:endParaRPr lang="en-US" sz="1800" dirty="0"/>
          </a:p>
          <a:p>
            <a:r>
              <a:rPr lang="en-US" sz="2000" dirty="0"/>
              <a:t>New Venture Software’s Blog:</a:t>
            </a:r>
          </a:p>
          <a:p>
            <a:pPr lvl="1"/>
            <a:r>
              <a:rPr lang="en-US" sz="1800" dirty="0">
                <a:hlinkClick r:id="rId6"/>
              </a:rPr>
              <a:t>https://www.newventuresoftware.com/blog</a:t>
            </a:r>
            <a:r>
              <a:rPr lang="en-US" sz="1800" dirty="0"/>
              <a:t>	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5E43EA-04E9-496A-B084-D004A0614D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423" y="1703439"/>
            <a:ext cx="3568015" cy="372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2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75D534-9964-4100-82DC-E00B7D2AA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997573"/>
            <a:ext cx="8596668" cy="1826581"/>
          </a:xfrm>
        </p:spPr>
        <p:txBody>
          <a:bodyPr/>
          <a:lstStyle/>
          <a:p>
            <a:r>
              <a:rPr lang="en-US" dirty="0"/>
              <a:t>{</a:t>
            </a:r>
            <a:r>
              <a:rPr lang="en-US" dirty="0">
                <a:solidFill>
                  <a:schemeClr val="tx2"/>
                </a:solidFill>
              </a:rPr>
              <a:t>The End</a:t>
            </a:r>
            <a:r>
              <a:rPr lang="en-US" dirty="0"/>
              <a:t>}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70CA37-8423-4E17-9910-439F01155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2949660"/>
            <a:ext cx="8596668" cy="1233272"/>
          </a:xfrm>
        </p:spPr>
        <p:txBody>
          <a:bodyPr>
            <a:normAutofit/>
          </a:bodyPr>
          <a:lstStyle/>
          <a:p>
            <a:r>
              <a:rPr lang="en-US" dirty="0"/>
              <a:t>Thank you for attending the Progress Virtual Classroom!</a:t>
            </a:r>
          </a:p>
          <a:p>
            <a:r>
              <a:rPr lang="en-US" dirty="0"/>
              <a:t>This concludes today’s training. Feel free to submit any remaining questions and we will do our best to reach out to everyone.</a:t>
            </a:r>
          </a:p>
        </p:txBody>
      </p:sp>
    </p:spTree>
    <p:extLst>
      <p:ext uri="{BB962C8B-B14F-4D97-AF65-F5344CB8AC3E}">
        <p14:creationId xmlns:p14="http://schemas.microsoft.com/office/powerpoint/2010/main" val="4112914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76A79-078A-475A-B142-D11A93CF5105}"/>
              </a:ext>
            </a:extLst>
          </p:cNvPr>
          <p:cNvSpPr txBox="1">
            <a:spLocks/>
          </p:cNvSpPr>
          <p:nvPr/>
        </p:nvSpPr>
        <p:spPr>
          <a:xfrm>
            <a:off x="668080" y="1150115"/>
            <a:ext cx="2671173" cy="598447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>
                <a:solidFill>
                  <a:schemeClr val="tx2"/>
                </a:solidFill>
                <a:latin typeface="DaxComp-Bold" panose="020B0804030101020102" pitchFamily="34" charset="0"/>
              </a:rPr>
              <a:t>Vladimir Milev</a:t>
            </a:r>
            <a:br>
              <a:rPr lang="en-US" sz="2400" dirty="0">
                <a:solidFill>
                  <a:schemeClr val="tx2"/>
                </a:solidFill>
                <a:latin typeface="DaxComp-Bold" panose="020B0804030101020102" pitchFamily="34" charset="0"/>
              </a:rPr>
            </a:br>
            <a:endParaRPr lang="en-US" sz="2400" dirty="0">
              <a:solidFill>
                <a:schemeClr val="tx2"/>
              </a:solidFill>
              <a:latin typeface="DaxComp-Bold" panose="020B0804030101020102" pitchFamily="34" charset="0"/>
            </a:endParaRPr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53082212-31A6-4D3F-A139-755D32977FA7}"/>
              </a:ext>
            </a:extLst>
          </p:cNvPr>
          <p:cNvSpPr txBox="1">
            <a:spLocks/>
          </p:cNvSpPr>
          <p:nvPr/>
        </p:nvSpPr>
        <p:spPr>
          <a:xfrm>
            <a:off x="3720984" y="2502781"/>
            <a:ext cx="5586321" cy="209520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/>
              <a:t>      vladi@newventuresoftware.com</a:t>
            </a:r>
          </a:p>
          <a:p>
            <a:pPr marL="0" indent="0">
              <a:buFont typeface="Wingdings 3" charset="2"/>
              <a:buNone/>
            </a:pPr>
            <a:endParaRPr lang="en-US" dirty="0"/>
          </a:p>
          <a:p>
            <a:pPr marL="0" indent="0">
              <a:buFont typeface="Wingdings 3" charset="2"/>
              <a:buNone/>
            </a:pPr>
            <a:r>
              <a:rPr lang="en-US" dirty="0"/>
              <a:t>      github.com/</a:t>
            </a:r>
            <a:r>
              <a:rPr lang="en-US" dirty="0" err="1"/>
              <a:t>vmilev</a:t>
            </a:r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  <a:p>
            <a:pPr marL="0" indent="0">
              <a:buFont typeface="Wingdings 3" charset="2"/>
              <a:buNone/>
            </a:pPr>
            <a:r>
              <a:rPr lang="en-US" dirty="0"/>
              <a:t>      </a:t>
            </a:r>
            <a:r>
              <a:rPr lang="en-US" dirty="0" err="1"/>
              <a:t>vmilev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83575E-A215-4B0E-9098-4FB3A6916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65" y="5593976"/>
            <a:ext cx="1188252" cy="677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F213FB-2DD7-4C5B-89FD-0FAAD2DACA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565" y="5693138"/>
            <a:ext cx="1162950" cy="5290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681919-B1B3-44AA-990D-8A347032D5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417" y="5689934"/>
            <a:ext cx="797383" cy="6136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361273-87F2-4CB5-8C80-8ADF3B2119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702" y="5616389"/>
            <a:ext cx="677575" cy="6775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E74510-DEA7-4DCD-B3FD-56AFEE0CAD66}"/>
              </a:ext>
            </a:extLst>
          </p:cNvPr>
          <p:cNvSpPr txBox="1"/>
          <p:nvPr/>
        </p:nvSpPr>
        <p:spPr>
          <a:xfrm>
            <a:off x="668080" y="1563896"/>
            <a:ext cx="332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Chief Software Architect @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C7C6E78-DBA3-4F09-AA74-03DFA5C709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24177" y="1520641"/>
            <a:ext cx="736481" cy="5159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712863-559A-4B8A-BFBC-0D2BF833A8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65" y="2168949"/>
            <a:ext cx="2738535" cy="27385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FD62EB-64AD-48A7-BE12-866670B467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767" y="2502780"/>
            <a:ext cx="428767" cy="4287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A25D5F-F4B5-4ED2-93B9-22B27B6EEE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985" y="3332828"/>
            <a:ext cx="396137" cy="3961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A3DE8A-647A-4483-95D0-231BBB14D9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513" y="4130246"/>
            <a:ext cx="402609" cy="40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203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B2E3FB-0088-4F87-8C05-A56664469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57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89E223-985F-40EC-9AD6-40642B59FA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F8A387-0B85-4F4B-B2DF-F13BFA1C8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569"/>
            <a:ext cx="12192000" cy="560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52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479C0-C766-4BF1-9B91-2F38C3274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{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Agenda</a:t>
            </a:r>
            <a:r>
              <a:rPr lang="en-US" dirty="0"/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126EA-2AA3-4F73-AB2D-A6C03DB63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TODO…</a:t>
            </a:r>
          </a:p>
        </p:txBody>
      </p:sp>
    </p:spTree>
    <p:extLst>
      <p:ext uri="{BB962C8B-B14F-4D97-AF65-F5344CB8AC3E}">
        <p14:creationId xmlns:p14="http://schemas.microsoft.com/office/powerpoint/2010/main" val="2889770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AA330523-F25B-4007-B3E5-ABB5637D160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Power">
            <a:extLst>
              <a:ext uri="{FF2B5EF4-FFF2-40B4-BE49-F238E27FC236}">
                <a16:creationId xmlns:a16="http://schemas.microsoft.com/office/drawing/2014/main" id="{ECABFA8A-D18E-4B5F-90D0-C3D08BDB0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0617" y="1261330"/>
            <a:ext cx="4335340" cy="433534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D90F608-2CE2-4F52-A202-36A18F10A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4855" y="1261331"/>
            <a:ext cx="3497565" cy="3002662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{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Let’s Start</a:t>
            </a:r>
            <a:r>
              <a:rPr lang="en-US" sz="4400" dirty="0"/>
              <a:t>}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148FF8F-5845-4FEF-8BF5-DAB91AFC98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4374" y="4263992"/>
            <a:ext cx="3498045" cy="1325857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Sit back and get comfortable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383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A4ACA4-30B5-4A41-9373-22D2FCFAD2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CC024A6-5367-492E-BEE3-554EFD916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wait! Aren’t there already….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33CE16-E8E6-40C5-A729-DCE0694BB26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320" y="1386519"/>
            <a:ext cx="6726072" cy="5043733"/>
          </a:xfrm>
        </p:spPr>
      </p:pic>
    </p:spTree>
    <p:extLst>
      <p:ext uri="{BB962C8B-B14F-4D97-AF65-F5344CB8AC3E}">
        <p14:creationId xmlns:p14="http://schemas.microsoft.com/office/powerpoint/2010/main" val="241679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NVS - Vu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4DBA87"/>
      </a:accent1>
      <a:accent2>
        <a:srgbClr val="435466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Custom 1">
      <a:majorFont>
        <a:latin typeface="DaxComp-Bold"/>
        <a:ea typeface=""/>
        <a:cs typeface=""/>
      </a:majorFont>
      <a:minorFont>
        <a:latin typeface="Trebuchet MS"/>
        <a:ea typeface=""/>
        <a:cs typeface="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338</TotalTime>
  <Words>1468</Words>
  <Application>Microsoft Office PowerPoint</Application>
  <PresentationFormat>Widescreen</PresentationFormat>
  <Paragraphs>228</Paragraphs>
  <Slides>36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&amp;quot</vt:lpstr>
      <vt:lpstr>Arial</vt:lpstr>
      <vt:lpstr>Calibri</vt:lpstr>
      <vt:lpstr>Courier New</vt:lpstr>
      <vt:lpstr>DaxComp-Bold</vt:lpstr>
      <vt:lpstr>Trebuchet MS</vt:lpstr>
      <vt:lpstr>Wingdings 3</vt:lpstr>
      <vt:lpstr>Facet</vt:lpstr>
      <vt:lpstr>PowerPoint Presentation</vt:lpstr>
      <vt:lpstr>{Welcome to Progress Virtual Classroom}</vt:lpstr>
      <vt:lpstr>PowerPoint Presentation</vt:lpstr>
      <vt:lpstr>PowerPoint Presentation</vt:lpstr>
      <vt:lpstr>PowerPoint Presentation</vt:lpstr>
      <vt:lpstr>PowerPoint Presentation</vt:lpstr>
      <vt:lpstr>{Agenda}</vt:lpstr>
      <vt:lpstr>{Let’s Start}</vt:lpstr>
      <vt:lpstr>Wait, wait! Aren’t there already….</vt:lpstr>
      <vt:lpstr>{Why Vue.js?}</vt:lpstr>
      <vt:lpstr>{Vue compared to Angular}</vt:lpstr>
      <vt:lpstr>{Vue compared to React}</vt:lpstr>
      <vt:lpstr>{Tools we will need - 1} </vt:lpstr>
      <vt:lpstr>{Tools we will need - 2} </vt:lpstr>
      <vt:lpstr>{Getting Vue}</vt:lpstr>
      <vt:lpstr>{Hello, Vue - Demo}</vt:lpstr>
      <vt:lpstr>{Short Break}</vt:lpstr>
      <vt:lpstr>{Vue.js Deep Dive}</vt:lpstr>
      <vt:lpstr>{Vue Lifecycle}</vt:lpstr>
      <vt:lpstr>{Template bindings - Demo}</vt:lpstr>
      <vt:lpstr>{Input bindings - Demo}</vt:lpstr>
      <vt:lpstr>{Handling events}</vt:lpstr>
      <vt:lpstr>{Conditional and List Rendering - Demo}</vt:lpstr>
      <vt:lpstr>{Watchers and computed properties – Demo}</vt:lpstr>
      <vt:lpstr>{Short Break}</vt:lpstr>
      <vt:lpstr>{Vue Components - Demo}</vt:lpstr>
      <vt:lpstr>{Vue Props – Demo}</vt:lpstr>
      <vt:lpstr>{Vue Custom Events – Demo}</vt:lpstr>
      <vt:lpstr>{Kendo UI library for Vue}</vt:lpstr>
      <vt:lpstr>PowerPoint Presentation</vt:lpstr>
      <vt:lpstr>{Building real-world apps with Vue}</vt:lpstr>
      <vt:lpstr>{Short Break}</vt:lpstr>
      <vt:lpstr>{Live Code Demo}</vt:lpstr>
      <vt:lpstr>{Theme Builder}</vt:lpstr>
      <vt:lpstr>{Resources}</vt:lpstr>
      <vt:lpstr>{The End}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Vladimir Milev</dc:creator>
  <cp:lastModifiedBy>Vladimir Milev</cp:lastModifiedBy>
  <cp:revision>140</cp:revision>
  <dcterms:created xsi:type="dcterms:W3CDTF">2018-03-21T13:19:30Z</dcterms:created>
  <dcterms:modified xsi:type="dcterms:W3CDTF">2018-03-21T20:14:44Z</dcterms:modified>
</cp:coreProperties>
</file>